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Merriweather Sans" pitchFamily="2" charset="0"/>
      <p:regular r:id="rId25"/>
      <p:bold r:id="rId26"/>
      <p:italic r:id="rId27"/>
      <p:boldItalic r:id="rId28"/>
    </p:embeddedFont>
    <p:embeddedFont>
      <p:font typeface="Proxima Nova"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64" y="2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​​Hold the gold side of the Maker Tape facing your thumb and roll your thumb over the top of the Maker Tape and down. The sticky side of the tape will catch on your thumb.</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Review Safety Notes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LEDs</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Take out the handout and the LED lights. Notice the longer leg is positive (+), the shorter leg is negative (-). </a:t>
            </a:r>
            <a:endParaRPr b="0"/>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Poke both LEDs through handout at designated areas.  </a:t>
            </a:r>
            <a:endParaRPr/>
          </a:p>
          <a:p>
            <a:pPr marL="914400" lvl="1"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Tip: use pencil to poke holes in handout</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Separate the legs of the LEDs flat along the backside of the paper so that one leg crosses each path.. </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Make sure the shorter legs of the LEDs are resting on the negative path and the longer leg on the positive path. </a:t>
            </a:r>
            <a:endParaRPr b="0"/>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Maker Tape </a:t>
            </a:r>
            <a:endParaRPr b="0"/>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Secure LED legs with the 2 longer strips of Maker Tape along each of the paths. Make sure the paths do not cross or touch. </a:t>
            </a:r>
            <a:endParaRPr b="0"/>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Battery </a:t>
            </a:r>
            <a:endParaRPr b="0"/>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Place the battery in the designated area with positive (+) side up.</a:t>
            </a:r>
            <a:endParaRPr/>
          </a:p>
          <a:p>
            <a:pPr marL="457200" marR="0" lvl="0" indent="-298450" algn="l" rtl="0">
              <a:lnSpc>
                <a:spcPct val="100000"/>
              </a:lnSpc>
              <a:spcBef>
                <a:spcPts val="0"/>
              </a:spcBef>
              <a:spcAft>
                <a:spcPts val="0"/>
              </a:spcAft>
              <a:buClr>
                <a:srgbClr val="000000"/>
              </a:buClr>
              <a:buSzPts val="1100"/>
              <a:buFont typeface="Arial"/>
              <a:buChar char="●"/>
            </a:pPr>
            <a:r>
              <a:rPr lang="en" sz="1100" b="0" i="0" u="none" strike="noStrike" cap="none">
                <a:solidFill>
                  <a:srgbClr val="000000"/>
                </a:solidFill>
                <a:latin typeface="Arial"/>
                <a:ea typeface="Arial"/>
                <a:cs typeface="Arial"/>
                <a:sym typeface="Arial"/>
              </a:rPr>
              <a:t>Adhere the short Maker Tape strip  to the center of the positive transmission line, then connect to the center of the battery.  This will complete your circuit. Notice the battery is also the switch that can be opened/closed in this schematic. </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Yay! We have light the New York Skyline. You are going to be great electrical engineers that NYPA needs. Have student clean up their workspace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Slide to be used to transition from building mode to reflection time.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What type of circuit did you create today?</a:t>
            </a:r>
            <a:endParaRPr/>
          </a:p>
          <a:p>
            <a:pPr marL="0" lvl="0" indent="0" algn="l" rtl="0">
              <a:lnSpc>
                <a:spcPct val="100000"/>
              </a:lnSpc>
              <a:spcBef>
                <a:spcPts val="0"/>
              </a:spcBef>
              <a:spcAft>
                <a:spcPts val="0"/>
              </a:spcAft>
              <a:buSzPts val="1100"/>
              <a:buNone/>
            </a:pPr>
            <a:r>
              <a:rPr lang="en"/>
              <a:t>A simple circuit is made up of four parts: a load - the lightbulb, the power source - battery, the switch and the path or wires.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 series circuit is when the path of electricity can flow from the power source through the path to the load back to the power source. If there are multiple load points along the path, and disruption occurs, power will be lost to all load points along the circuit. If one light bulb is broken or taken out, all of the lights will shut off.</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 a parallel circuit, the electricity has multiple paths to travel to the various load points within the circuit. If a disruption occurs within one path, it will not disrupt the flow of electricity to the others. If one light bulb is broken or taken out, all of the other lights will stay on! </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a:solidFill>
                  <a:schemeClr val="dk1"/>
                </a:solidFill>
              </a:rPr>
              <a:t>We do things to control electrons in a circuit all day long, we turn on a light switch and make a closed circuit so the electrons can flow to the lights. We plug in our phones to charge and we make a closed circuit for electrons to flow to the battery of the phone.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Series circuit - all of the lightbulbs are on one path</a:t>
            </a:r>
            <a:endParaRPr/>
          </a:p>
          <a:p>
            <a:pPr marL="0" lvl="0" indent="0" algn="l" rtl="0">
              <a:lnSpc>
                <a:spcPct val="100000"/>
              </a:lnSpc>
              <a:spcBef>
                <a:spcPts val="0"/>
              </a:spcBef>
              <a:spcAft>
                <a:spcPts val="0"/>
              </a:spcAft>
              <a:buSzPts val="1100"/>
              <a:buNone/>
            </a:pPr>
            <a:r>
              <a:rPr lang="en"/>
              <a:t>Parallel circuit - all the lightbulbs are on separate paths.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Which type of circuit did you create today? </a:t>
            </a:r>
            <a:endParaRPr/>
          </a:p>
          <a:p>
            <a:pPr marL="0" lvl="0" indent="0" algn="l" rtl="0">
              <a:lnSpc>
                <a:spcPct val="100000"/>
              </a:lnSpc>
              <a:spcBef>
                <a:spcPts val="0"/>
              </a:spcBef>
              <a:spcAft>
                <a:spcPts val="0"/>
              </a:spcAft>
              <a:buSzPts val="1100"/>
              <a:buNone/>
            </a:pPr>
            <a:r>
              <a:rPr lang="en"/>
              <a:t>Parallel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What are the basic components of a circuit? </a:t>
            </a:r>
            <a:endParaRPr/>
          </a:p>
          <a:p>
            <a:pPr marL="0" lvl="0" indent="0" algn="l" rtl="0">
              <a:lnSpc>
                <a:spcPct val="100000"/>
              </a:lnSpc>
              <a:spcBef>
                <a:spcPts val="0"/>
              </a:spcBef>
              <a:spcAft>
                <a:spcPts val="0"/>
              </a:spcAft>
              <a:buSzPts val="1100"/>
              <a:buNone/>
            </a:pPr>
            <a:r>
              <a:rPr lang="en"/>
              <a:t>Power source - battery, outlet, solar panel, generator </a:t>
            </a:r>
            <a:endParaRPr/>
          </a:p>
          <a:p>
            <a:pPr marL="0" lvl="0" indent="0" algn="l" rtl="0">
              <a:lnSpc>
                <a:spcPct val="100000"/>
              </a:lnSpc>
              <a:spcBef>
                <a:spcPts val="0"/>
              </a:spcBef>
              <a:spcAft>
                <a:spcPts val="0"/>
              </a:spcAft>
              <a:buSzPts val="1100"/>
              <a:buNone/>
            </a:pPr>
            <a:r>
              <a:rPr lang="en"/>
              <a:t>Load - light bulb, motor</a:t>
            </a:r>
            <a:endParaRPr/>
          </a:p>
          <a:p>
            <a:pPr marL="0" lvl="0" indent="0" algn="l" rtl="0">
              <a:lnSpc>
                <a:spcPct val="100000"/>
              </a:lnSpc>
              <a:spcBef>
                <a:spcPts val="0"/>
              </a:spcBef>
              <a:spcAft>
                <a:spcPts val="0"/>
              </a:spcAft>
              <a:buSzPts val="1100"/>
              <a:buNone/>
            </a:pPr>
            <a:r>
              <a:rPr lang="en"/>
              <a:t>Path - maker tape, wires, metal, water, humans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Ohms law helps us to understand the components of our circuitry. Helps keep us safe by telling us what load we can use and what resistance we need. We can use Ohm’s law to control the amount of current in a circuit, adding resistors to reduce the current flow and taking them away to increase the amount of current.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faccce2433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gfaccce2433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Today you were NYPA engineers, you helped us to use both renewable and non-renewable energy to solve a problem and transmit electricity to a city building. NYPA has thousands of electricians, engineers and others that keep all of our lights on day to day. Everyday the citizens of New York State use more and more electricity in different ways, we need your great minds to keep the lights on and design solutions for our communities now and in the future. What careers do you think you could have with NYPA in the future? What problems do you want to solve?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really enjoyed being with you today, if you have questions, we can answer them as we wrap up our time together today.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Introduce NYPA and yourself, get to know students.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Ask students to share out some things that use electricity that they use everyday. Expand their minds with suggestions for other things they are not mentioning.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Lights, cell phone, computer, TV, gaming systems, air conditioning, oven, microwave, laundry, traffic lights, signs, cars, refrigerator, alarm clocks, bumper cars, trains, subways, buses…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Electricity is the flow of electrical energy. Electricity is when tiny subatomic particles called electrons can flow through a circuit. Electricity energy is when tiny particles called electrons are moving through a circuit.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faccce2433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faccce2433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Electricity is when tiny particles called electrons can flow through a circuit.  Electricity is the flow of electrical energy. Electricity energy is when tiny particles called electrons are moving through a circuit.</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 simple circuit is made up of four parts: a load - the lightbulb, the power source - battery, the switch and the path or wires. A closed circuit is a when the path of electricity can flow from the power source through the path to the load back to the power source. </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a:solidFill>
                  <a:schemeClr val="dk1"/>
                </a:solidFill>
              </a:rPr>
              <a:t>We do things to control electrons in a circuit all day long, we turn on a light switch and make a closed circuit so the electrons can flow to the lights. We plug in our phones to charge and we make a closed circuit for electrons to flow to the battery of the phone.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Electric circuits have pressure &amp; flow</a:t>
            </a:r>
            <a:endParaRPr/>
          </a:p>
          <a:p>
            <a:pPr marL="457200" lvl="0" indent="-298450" algn="l" rtl="0">
              <a:lnSpc>
                <a:spcPct val="100000"/>
              </a:lnSpc>
              <a:spcBef>
                <a:spcPts val="0"/>
              </a:spcBef>
              <a:spcAft>
                <a:spcPts val="0"/>
              </a:spcAft>
              <a:buSzPts val="1100"/>
              <a:buChar char="●"/>
            </a:pPr>
            <a:r>
              <a:rPr lang="en"/>
              <a:t>Voltage is the pressure, the higher the voltage the more electrons are pushed to move.</a:t>
            </a:r>
            <a:endParaRPr/>
          </a:p>
          <a:p>
            <a:pPr marL="457200" lvl="0" indent="-298450" algn="l" rtl="0">
              <a:lnSpc>
                <a:spcPct val="100000"/>
              </a:lnSpc>
              <a:spcBef>
                <a:spcPts val="0"/>
              </a:spcBef>
              <a:spcAft>
                <a:spcPts val="0"/>
              </a:spcAft>
              <a:buSzPts val="1100"/>
              <a:buChar char="●"/>
            </a:pPr>
            <a:r>
              <a:rPr lang="en"/>
              <a:t>The number of electrons flowing through the circuit are called amps. It is the amount of electrons in the circuit. The more amps the more electrons. </a:t>
            </a:r>
            <a:endParaRPr/>
          </a:p>
          <a:p>
            <a:pPr marL="457200" lvl="0" indent="-298450" algn="l" rtl="0">
              <a:lnSpc>
                <a:spcPct val="100000"/>
              </a:lnSpc>
              <a:spcBef>
                <a:spcPts val="0"/>
              </a:spcBef>
              <a:spcAft>
                <a:spcPts val="0"/>
              </a:spcAft>
              <a:buSzPts val="1100"/>
              <a:buChar char="●"/>
            </a:pPr>
            <a:r>
              <a:rPr lang="en"/>
              <a:t>The opposition to the flow of electricity is resistance or ohms. </a:t>
            </a:r>
            <a:endParaRPr/>
          </a:p>
          <a:p>
            <a:pPr marL="457200" lvl="0" indent="-298450" algn="l" rtl="0">
              <a:lnSpc>
                <a:spcPct val="100000"/>
              </a:lnSpc>
              <a:spcBef>
                <a:spcPts val="0"/>
              </a:spcBef>
              <a:spcAft>
                <a:spcPts val="0"/>
              </a:spcAft>
              <a:buSzPts val="1100"/>
              <a:buChar char="●"/>
            </a:pPr>
            <a:r>
              <a:rPr lang="en"/>
              <a:t>When you combine volts and current you get watts or the measure of power. 100 watt light bulb takes 100 watts of power.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a:t>Ohm’s law may be easier to understand with an analogy. Current flowing through a wire is like water flowing through a hose. Increasing voltage with a higher-volt battery increases the current. This is like opening the tap wider so more water flows through the hose. Increasing resistance reduces the current. This is like stepping on the hose so less water can flow through it.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Greater voltage results in more current and greater resistance results in less current. In other words by doubling the voltage across a circuit the current will also double. However if the resistance is doubled the current will fall by half.</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Let’s make our own circuits! We have a dilemma and NYPA needs your help. The NYC skyline seems to have lost all power and we need your help to build the circuitry that makes it light up the night sky. Before we can fix the NYC Skyline let’s go over some basics to make sure we have what we need to resolve this issue and do it safely. We are going to use the materials in our kit to build a circuit to turn the city lights back on. </a:t>
            </a:r>
            <a:endParaRPr>
              <a:solidFill>
                <a:schemeClr val="dk1"/>
              </a:solidFill>
            </a:endParaRPr>
          </a:p>
          <a:p>
            <a:pPr marL="0" lvl="0" indent="0" algn="l" rtl="0">
              <a:lnSpc>
                <a:spcPct val="100000"/>
              </a:lnSpc>
              <a:spcBef>
                <a:spcPts val="0"/>
              </a:spcBef>
              <a:spcAft>
                <a:spcPts val="0"/>
              </a:spcAft>
              <a:buSzPts val="1100"/>
              <a:buNone/>
            </a:pPr>
            <a:endParaRPr b="1" i="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These are the materials in your bag. Your student guide will tell you all of the instructions. Follow along step by step.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Show Materials in Kit: These are the materials in your bag. Your student guide will tell you all of the instructions...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Maker Tape is the path for the circuit, it conducts electricity and is sticky once you pull off the white paper. Use your thumb to roll the tape towards you to stick on your thumb.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LED is the light. Notice the LED has a shorter leg and longer leg. The shorter leg is negative and the longer leg is positive. Electrons only flow in one direction in these light emitting diodes. The shorter leg always needs to be on the same side of the circuit as the negative side of the battery. And the longer or positive side needs to be connected to the positive (+) side of the battery.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Battery is the power source - the battery has a + on the positive side </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Master"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68028" y="1395961"/>
            <a:ext cx="7675500" cy="1117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2D73"/>
              </a:buClr>
              <a:buSzPts val="4000"/>
              <a:buFont typeface="Proxima Nova"/>
              <a:buNone/>
              <a:defRPr sz="4000">
                <a:solidFill>
                  <a:srgbClr val="002D73"/>
                </a:solidFill>
                <a:latin typeface="Proxima Nova"/>
                <a:ea typeface="Proxima Nova"/>
                <a:cs typeface="Proxima Nova"/>
                <a:sym typeface="Proxima Nova"/>
              </a:defRPr>
            </a:lvl1pPr>
            <a:lvl2pPr lvl="1"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2pPr>
            <a:lvl3pPr lvl="2"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3pPr>
            <a:lvl4pPr lvl="3"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4pPr>
            <a:lvl5pPr lvl="4"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5pPr>
            <a:lvl6pPr lvl="5"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6pPr>
            <a:lvl7pPr lvl="6"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7pPr>
            <a:lvl8pPr lvl="7"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8pPr>
            <a:lvl9pPr lvl="8"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9pPr>
          </a:lstStyle>
          <a:p>
            <a:endParaRPr/>
          </a:p>
        </p:txBody>
      </p:sp>
      <p:sp>
        <p:nvSpPr>
          <p:cNvPr id="10" name="Google Shape;10;p2"/>
          <p:cNvSpPr txBox="1">
            <a:spLocks noGrp="1"/>
          </p:cNvSpPr>
          <p:nvPr>
            <p:ph type="subTitle" idx="1"/>
          </p:nvPr>
        </p:nvSpPr>
        <p:spPr>
          <a:xfrm>
            <a:off x="468028" y="2607568"/>
            <a:ext cx="7680900" cy="1079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500"/>
              </a:spcBef>
              <a:spcAft>
                <a:spcPts val="0"/>
              </a:spcAft>
              <a:buClr>
                <a:srgbClr val="7F7F7F"/>
              </a:buClr>
              <a:buSzPts val="2400"/>
              <a:buFont typeface="Proxima Nova"/>
              <a:buNone/>
              <a:defRPr sz="2400" b="1">
                <a:solidFill>
                  <a:srgbClr val="7F7F7F"/>
                </a:solidFill>
                <a:latin typeface="Proxima Nova"/>
                <a:ea typeface="Proxima Nova"/>
                <a:cs typeface="Proxima Nova"/>
                <a:sym typeface="Proxima Nova"/>
              </a:defRPr>
            </a:lvl1pPr>
            <a:lvl2pPr lvl="1"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2pPr>
            <a:lvl3pPr lvl="2"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3pPr>
            <a:lvl4pPr lvl="3"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4pPr>
            <a:lvl5pPr lvl="4" algn="ctr">
              <a:lnSpc>
                <a:spcPct val="90000"/>
              </a:lnSpc>
              <a:spcBef>
                <a:spcPts val="400"/>
              </a:spcBef>
              <a:spcAft>
                <a:spcPts val="0"/>
              </a:spcAft>
              <a:buClr>
                <a:srgbClr val="646569"/>
              </a:buClr>
              <a:buSzPts val="2400"/>
              <a:buFont typeface="Proxima Nova"/>
              <a:buNone/>
              <a:defRPr sz="2400">
                <a:latin typeface="Proxima Nova"/>
                <a:ea typeface="Proxima Nova"/>
                <a:cs typeface="Proxima Nova"/>
                <a:sym typeface="Proxima Nova"/>
              </a:defRPr>
            </a:lvl5pPr>
            <a:lvl6pPr lvl="5"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6pPr>
            <a:lvl7pPr lvl="6"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7pPr>
            <a:lvl8pPr lvl="7"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8pPr>
            <a:lvl9pPr lvl="8"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9pPr>
          </a:lstStyle>
          <a:p>
            <a:endParaRPr/>
          </a:p>
        </p:txBody>
      </p:sp>
      <p:sp>
        <p:nvSpPr>
          <p:cNvPr id="11" name="Google Shape;11;p2"/>
          <p:cNvSpPr/>
          <p:nvPr/>
        </p:nvSpPr>
        <p:spPr>
          <a:xfrm>
            <a:off x="0" y="4625253"/>
            <a:ext cx="9144000" cy="569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 name="Google Shape;12;p2"/>
          <p:cNvSpPr/>
          <p:nvPr/>
        </p:nvSpPr>
        <p:spPr>
          <a:xfrm>
            <a:off x="0" y="3224056"/>
            <a:ext cx="5606700" cy="549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 name="Google Shape;13;p2"/>
          <p:cNvSpPr/>
          <p:nvPr/>
        </p:nvSpPr>
        <p:spPr>
          <a:xfrm>
            <a:off x="0" y="3265156"/>
            <a:ext cx="5606700" cy="138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4" name="Google Shape;14;p2"/>
          <p:cNvPicPr preferRelativeResize="0"/>
          <p:nvPr/>
        </p:nvPicPr>
        <p:blipFill rotWithShape="1">
          <a:blip r:embed="rId2">
            <a:alphaModFix/>
          </a:blip>
          <a:srcRect/>
          <a:stretch/>
        </p:blipFill>
        <p:spPr>
          <a:xfrm>
            <a:off x="6851275" y="272587"/>
            <a:ext cx="2110027" cy="32363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3"/>
          <p:cNvSpPr txBox="1"/>
          <p:nvPr/>
        </p:nvSpPr>
        <p:spPr>
          <a:xfrm>
            <a:off x="150246" y="84049"/>
            <a:ext cx="1722000" cy="27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September 28, 2015</a:t>
            </a:r>
            <a:endParaRPr sz="1100" b="1" i="0" u="none" strike="noStrike" cap="none">
              <a:solidFill>
                <a:schemeClr val="lt1"/>
              </a:solidFill>
              <a:latin typeface="Arial"/>
              <a:ea typeface="Arial"/>
              <a:cs typeface="Arial"/>
              <a:sym typeface="Arial"/>
            </a:endParaRPr>
          </a:p>
        </p:txBody>
      </p:sp>
      <p:sp>
        <p:nvSpPr>
          <p:cNvPr id="17" name="Google Shape;17;p3"/>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18" name="Google Shape;18;p3"/>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19" name="Google Shape;19;p3"/>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20" name="Google Shape;20;p3"/>
          <p:cNvGrpSpPr/>
          <p:nvPr/>
        </p:nvGrpSpPr>
        <p:grpSpPr>
          <a:xfrm>
            <a:off x="0" y="5129784"/>
            <a:ext cx="9144000" cy="18291"/>
            <a:chOff x="0" y="5118447"/>
            <a:chExt cx="9144000" cy="76500"/>
          </a:xfrm>
        </p:grpSpPr>
        <p:sp>
          <p:nvSpPr>
            <p:cNvPr id="21" name="Google Shape;21;p3"/>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2" name="Google Shape;22;p3"/>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pic>
        <p:nvPicPr>
          <p:cNvPr id="25" name="Google Shape;25;p4"/>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26" name="Google Shape;26;p4"/>
          <p:cNvGrpSpPr/>
          <p:nvPr/>
        </p:nvGrpSpPr>
        <p:grpSpPr>
          <a:xfrm>
            <a:off x="0" y="5129784"/>
            <a:ext cx="9144000" cy="18291"/>
            <a:chOff x="0" y="5118447"/>
            <a:chExt cx="9144000" cy="76500"/>
          </a:xfrm>
        </p:grpSpPr>
        <p:sp>
          <p:nvSpPr>
            <p:cNvPr id="27" name="Google Shape;27;p4"/>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 name="Google Shape;28;p4"/>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9"/>
        <p:cNvGrpSpPr/>
        <p:nvPr/>
      </p:nvGrpSpPr>
      <p:grpSpPr>
        <a:xfrm>
          <a:off x="0" y="0"/>
          <a:ext cx="0" cy="0"/>
          <a:chOff x="0" y="0"/>
          <a:chExt cx="0" cy="0"/>
        </a:xfrm>
      </p:grpSpPr>
      <p:sp>
        <p:nvSpPr>
          <p:cNvPr id="30" name="Google Shape;30;p5"/>
          <p:cNvSpPr/>
          <p:nvPr/>
        </p:nvSpPr>
        <p:spPr>
          <a:xfrm>
            <a:off x="0" y="-14288"/>
            <a:ext cx="9144000" cy="80400"/>
          </a:xfrm>
          <a:prstGeom prst="rect">
            <a:avLst/>
          </a:prstGeom>
          <a:solidFill>
            <a:srgbClr val="0069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1" name="Google Shape;31;p5"/>
          <p:cNvSpPr txBox="1">
            <a:spLocks noGrp="1"/>
          </p:cNvSpPr>
          <p:nvPr>
            <p:ph type="title"/>
          </p:nvPr>
        </p:nvSpPr>
        <p:spPr>
          <a:xfrm>
            <a:off x="123165" y="1584826"/>
            <a:ext cx="8904600" cy="12072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2D73"/>
              </a:buClr>
              <a:buSzPts val="4100"/>
              <a:buFont typeface="Arial"/>
              <a:buNone/>
              <a:defRPr sz="4100"/>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a:endParaRPr/>
          </a:p>
        </p:txBody>
      </p:sp>
      <p:sp>
        <p:nvSpPr>
          <p:cNvPr id="32" name="Google Shape;32;p5"/>
          <p:cNvSpPr txBox="1">
            <a:spLocks noGrp="1"/>
          </p:cNvSpPr>
          <p:nvPr>
            <p:ph type="subTitle" idx="1"/>
          </p:nvPr>
        </p:nvSpPr>
        <p:spPr>
          <a:xfrm>
            <a:off x="123165" y="2956152"/>
            <a:ext cx="8900700" cy="13548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500"/>
              </a:spcBef>
              <a:spcAft>
                <a:spcPts val="0"/>
              </a:spcAft>
              <a:buClr>
                <a:srgbClr val="7F7F7F"/>
              </a:buClr>
              <a:buSzPts val="2300"/>
              <a:buNone/>
              <a:defRPr sz="2300" b="0">
                <a:solidFill>
                  <a:srgbClr val="7F7F7F"/>
                </a:solidFill>
                <a:latin typeface="Arial"/>
                <a:ea typeface="Arial"/>
                <a:cs typeface="Arial"/>
                <a:sym typeface="Arial"/>
              </a:defRPr>
            </a:lvl1pPr>
            <a:lvl2pPr lvl="1" algn="ctr">
              <a:lnSpc>
                <a:spcPct val="90000"/>
              </a:lnSpc>
              <a:spcBef>
                <a:spcPts val="500"/>
              </a:spcBef>
              <a:spcAft>
                <a:spcPts val="0"/>
              </a:spcAft>
              <a:buClr>
                <a:srgbClr val="646569"/>
              </a:buClr>
              <a:buSzPts val="1500"/>
              <a:buNone/>
              <a:defRPr sz="1500"/>
            </a:lvl2pPr>
            <a:lvl3pPr lvl="2" algn="ctr">
              <a:lnSpc>
                <a:spcPct val="90000"/>
              </a:lnSpc>
              <a:spcBef>
                <a:spcPts val="500"/>
              </a:spcBef>
              <a:spcAft>
                <a:spcPts val="0"/>
              </a:spcAft>
              <a:buClr>
                <a:srgbClr val="646569"/>
              </a:buClr>
              <a:buSzPts val="1400"/>
              <a:buNone/>
              <a:defRPr sz="1400"/>
            </a:lvl3pPr>
            <a:lvl4pPr lvl="3" algn="ctr">
              <a:lnSpc>
                <a:spcPct val="90000"/>
              </a:lnSpc>
              <a:spcBef>
                <a:spcPts val="500"/>
              </a:spcBef>
              <a:spcAft>
                <a:spcPts val="0"/>
              </a:spcAft>
              <a:buClr>
                <a:srgbClr val="646569"/>
              </a:buClr>
              <a:buSzPts val="1200"/>
              <a:buNone/>
              <a:defRPr sz="1200"/>
            </a:lvl4pPr>
            <a:lvl5pPr lvl="4" algn="ctr">
              <a:lnSpc>
                <a:spcPct val="90000"/>
              </a:lnSpc>
              <a:spcBef>
                <a:spcPts val="400"/>
              </a:spcBef>
              <a:spcAft>
                <a:spcPts val="0"/>
              </a:spcAft>
              <a:buClr>
                <a:srgbClr val="64656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3" name="Google Shape;33;p5"/>
          <p:cNvSpPr/>
          <p:nvPr/>
        </p:nvSpPr>
        <p:spPr>
          <a:xfrm>
            <a:off x="0" y="4625253"/>
            <a:ext cx="9144000" cy="569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4" name="Google Shape;34;p5"/>
          <p:cNvPicPr preferRelativeResize="0"/>
          <p:nvPr/>
        </p:nvPicPr>
        <p:blipFill rotWithShape="1">
          <a:blip r:embed="rId2">
            <a:alphaModFix/>
          </a:blip>
          <a:srcRect/>
          <a:stretch/>
        </p:blipFill>
        <p:spPr>
          <a:xfrm>
            <a:off x="6851275" y="272587"/>
            <a:ext cx="2110027" cy="32363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st slide - Logo ">
  <p:cSld name="CUSTOM">
    <p:spTree>
      <p:nvGrpSpPr>
        <p:cNvPr id="1" name="Shape 35"/>
        <p:cNvGrpSpPr/>
        <p:nvPr/>
      </p:nvGrpSpPr>
      <p:grpSpPr>
        <a:xfrm>
          <a:off x="0" y="0"/>
          <a:ext cx="0" cy="0"/>
          <a:chOff x="0" y="0"/>
          <a:chExt cx="0" cy="0"/>
        </a:xfrm>
      </p:grpSpPr>
      <p:pic>
        <p:nvPicPr>
          <p:cNvPr id="36" name="Google Shape;36;p6"/>
          <p:cNvPicPr preferRelativeResize="0"/>
          <p:nvPr/>
        </p:nvPicPr>
        <p:blipFill rotWithShape="1">
          <a:blip r:embed="rId2">
            <a:alphaModFix/>
          </a:blip>
          <a:srcRect/>
          <a:stretch/>
        </p:blipFill>
        <p:spPr>
          <a:xfrm>
            <a:off x="1614774" y="2118172"/>
            <a:ext cx="5914452" cy="907150"/>
          </a:xfrm>
          <a:prstGeom prst="rect">
            <a:avLst/>
          </a:prstGeom>
          <a:noFill/>
          <a:ln>
            <a:noFill/>
          </a:ln>
        </p:spPr>
      </p:pic>
      <p:sp>
        <p:nvSpPr>
          <p:cNvPr id="37" name="Google Shape;37;p6"/>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8" name="Google Shape;38;p6"/>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7"/>
          <p:cNvSpPr txBox="1"/>
          <p:nvPr/>
        </p:nvSpPr>
        <p:spPr>
          <a:xfrm>
            <a:off x="150246" y="84049"/>
            <a:ext cx="1722000" cy="27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Arial"/>
                <a:ea typeface="Arial"/>
                <a:cs typeface="Arial"/>
                <a:sym typeface="Arial"/>
              </a:rPr>
              <a:t>September 28, 2015</a:t>
            </a:r>
            <a:endParaRPr sz="1100" b="1" i="0" u="none" strike="noStrike" cap="none">
              <a:solidFill>
                <a:schemeClr val="lt1"/>
              </a:solidFill>
              <a:latin typeface="Arial"/>
              <a:ea typeface="Arial"/>
              <a:cs typeface="Arial"/>
              <a:sym typeface="Arial"/>
            </a:endParaRPr>
          </a:p>
        </p:txBody>
      </p:sp>
      <p:sp>
        <p:nvSpPr>
          <p:cNvPr id="41" name="Google Shape;41;p7"/>
          <p:cNvSpPr txBox="1">
            <a:spLocks noGrp="1"/>
          </p:cNvSpPr>
          <p:nvPr>
            <p:ph type="body" idx="1"/>
          </p:nvPr>
        </p:nvSpPr>
        <p:spPr>
          <a:xfrm>
            <a:off x="379875" y="1262725"/>
            <a:ext cx="41808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Google Shape;42;p7"/>
          <p:cNvSpPr txBox="1">
            <a:spLocks noGrp="1"/>
          </p:cNvSpPr>
          <p:nvPr>
            <p:ph type="body" idx="2"/>
          </p:nvPr>
        </p:nvSpPr>
        <p:spPr>
          <a:xfrm>
            <a:off x="4734926" y="1262725"/>
            <a:ext cx="41808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 name="Google Shape;43;p7"/>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44" name="Google Shape;44;p7"/>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5" name="Google Shape;45;p7"/>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46" name="Google Shape;46;p7"/>
          <p:cNvGrpSpPr/>
          <p:nvPr/>
        </p:nvGrpSpPr>
        <p:grpSpPr>
          <a:xfrm>
            <a:off x="0" y="5129784"/>
            <a:ext cx="9144000" cy="18291"/>
            <a:chOff x="0" y="5118447"/>
            <a:chExt cx="9144000" cy="76500"/>
          </a:xfrm>
        </p:grpSpPr>
        <p:sp>
          <p:nvSpPr>
            <p:cNvPr id="47" name="Google Shape;47;p7"/>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8" name="Google Shape;48;p7"/>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319500" y="1543050"/>
            <a:ext cx="399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500"/>
              </a:spcBef>
              <a:spcAft>
                <a:spcPts val="0"/>
              </a:spcAft>
              <a:buClr>
                <a:srgbClr val="646569"/>
              </a:buClr>
              <a:buSzPts val="1200"/>
              <a:buNone/>
              <a:defRPr sz="1200"/>
            </a:lvl1pPr>
            <a:lvl2pPr marL="914400" lvl="1" indent="-228600" algn="l">
              <a:lnSpc>
                <a:spcPct val="90000"/>
              </a:lnSpc>
              <a:spcBef>
                <a:spcPts val="500"/>
              </a:spcBef>
              <a:spcAft>
                <a:spcPts val="0"/>
              </a:spcAft>
              <a:buClr>
                <a:srgbClr val="646569"/>
              </a:buClr>
              <a:buSzPts val="1100"/>
              <a:buNone/>
              <a:defRPr sz="1100"/>
            </a:lvl2pPr>
            <a:lvl3pPr marL="1371600" lvl="2" indent="-228600" algn="l">
              <a:lnSpc>
                <a:spcPct val="90000"/>
              </a:lnSpc>
              <a:spcBef>
                <a:spcPts val="500"/>
              </a:spcBef>
              <a:spcAft>
                <a:spcPts val="0"/>
              </a:spcAft>
              <a:buClr>
                <a:srgbClr val="646569"/>
              </a:buClr>
              <a:buSzPts val="900"/>
              <a:buNone/>
              <a:defRPr sz="900"/>
            </a:lvl3pPr>
            <a:lvl4pPr marL="1828800" lvl="3" indent="-228600" algn="l">
              <a:lnSpc>
                <a:spcPct val="90000"/>
              </a:lnSpc>
              <a:spcBef>
                <a:spcPts val="500"/>
              </a:spcBef>
              <a:spcAft>
                <a:spcPts val="0"/>
              </a:spcAft>
              <a:buClr>
                <a:srgbClr val="646569"/>
              </a:buClr>
              <a:buSzPts val="800"/>
              <a:buNone/>
              <a:defRPr sz="800"/>
            </a:lvl4pPr>
            <a:lvl5pPr marL="2286000" lvl="4" indent="-228600" algn="l">
              <a:lnSpc>
                <a:spcPct val="90000"/>
              </a:lnSpc>
              <a:spcBef>
                <a:spcPts val="400"/>
              </a:spcBef>
              <a:spcAft>
                <a:spcPts val="0"/>
              </a:spcAft>
              <a:buClr>
                <a:srgbClr val="64656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1" name="Google Shape;51;p8"/>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52" name="Google Shape;52;p8"/>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3" name="Google Shape;53;p8"/>
          <p:cNvSpPr>
            <a:spLocks noGrp="1"/>
          </p:cNvSpPr>
          <p:nvPr>
            <p:ph type="pic" idx="2"/>
          </p:nvPr>
        </p:nvSpPr>
        <p:spPr>
          <a:xfrm>
            <a:off x="4716550" y="990050"/>
            <a:ext cx="4161300" cy="3552600"/>
          </a:xfrm>
          <a:prstGeom prst="rect">
            <a:avLst/>
          </a:prstGeom>
          <a:noFill/>
          <a:ln>
            <a:noFill/>
          </a:ln>
        </p:spPr>
      </p:sp>
      <p:pic>
        <p:nvPicPr>
          <p:cNvPr id="54" name="Google Shape;54;p8"/>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55" name="Google Shape;55;p8"/>
          <p:cNvGrpSpPr/>
          <p:nvPr/>
        </p:nvGrpSpPr>
        <p:grpSpPr>
          <a:xfrm>
            <a:off x="0" y="5129784"/>
            <a:ext cx="9144000" cy="18291"/>
            <a:chOff x="0" y="5118447"/>
            <a:chExt cx="9144000" cy="76500"/>
          </a:xfrm>
        </p:grpSpPr>
        <p:sp>
          <p:nvSpPr>
            <p:cNvPr id="56" name="Google Shape;56;p8"/>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7" name="Google Shape;57;p8"/>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
        <p:cNvGrpSpPr/>
        <p:nvPr/>
      </p:nvGrpSpPr>
      <p:grpSpPr>
        <a:xfrm>
          <a:off x="0" y="0"/>
          <a:ext cx="0" cy="0"/>
          <a:chOff x="0" y="0"/>
          <a:chExt cx="0" cy="0"/>
        </a:xfrm>
      </p:grpSpPr>
      <p:sp>
        <p:nvSpPr>
          <p:cNvPr id="59" name="Google Shape;59;p9"/>
          <p:cNvSpPr txBox="1">
            <a:spLocks noGrp="1"/>
          </p:cNvSpPr>
          <p:nvPr>
            <p:ph type="body" idx="1"/>
          </p:nvPr>
        </p:nvSpPr>
        <p:spPr>
          <a:xfrm rot="5400000">
            <a:off x="2935896" y="-1157849"/>
            <a:ext cx="3143100" cy="8087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500"/>
              </a:spcBef>
              <a:spcAft>
                <a:spcPts val="0"/>
              </a:spcAft>
              <a:buClr>
                <a:srgbClr val="646569"/>
              </a:buClr>
              <a:buSzPts val="1400"/>
              <a:buChar char="•"/>
              <a:defRPr/>
            </a:lvl1pPr>
            <a:lvl2pPr marL="914400" lvl="1" indent="-317500" algn="l">
              <a:lnSpc>
                <a:spcPct val="90000"/>
              </a:lnSpc>
              <a:spcBef>
                <a:spcPts val="500"/>
              </a:spcBef>
              <a:spcAft>
                <a:spcPts val="0"/>
              </a:spcAft>
              <a:buClr>
                <a:srgbClr val="646569"/>
              </a:buClr>
              <a:buSzPts val="1400"/>
              <a:buChar char="•"/>
              <a:defRPr/>
            </a:lvl2pPr>
            <a:lvl3pPr marL="1371600" lvl="2" indent="-317500" algn="l">
              <a:lnSpc>
                <a:spcPct val="90000"/>
              </a:lnSpc>
              <a:spcBef>
                <a:spcPts val="500"/>
              </a:spcBef>
              <a:spcAft>
                <a:spcPts val="0"/>
              </a:spcAft>
              <a:buClr>
                <a:srgbClr val="646569"/>
              </a:buClr>
              <a:buSzPts val="1400"/>
              <a:buChar char="–"/>
              <a:defRPr/>
            </a:lvl3pPr>
            <a:lvl4pPr marL="1828800" lvl="3" indent="-317500" algn="l">
              <a:lnSpc>
                <a:spcPct val="90000"/>
              </a:lnSpc>
              <a:spcBef>
                <a:spcPts val="500"/>
              </a:spcBef>
              <a:spcAft>
                <a:spcPts val="0"/>
              </a:spcAft>
              <a:buClr>
                <a:srgbClr val="646569"/>
              </a:buClr>
              <a:buSzPts val="1400"/>
              <a:buChar char="»"/>
              <a:defRPr/>
            </a:lvl4pPr>
            <a:lvl5pPr marL="2286000" lvl="4" indent="-317500" algn="l">
              <a:lnSpc>
                <a:spcPct val="90000"/>
              </a:lnSpc>
              <a:spcBef>
                <a:spcPts val="400"/>
              </a:spcBef>
              <a:spcAft>
                <a:spcPts val="0"/>
              </a:spcAft>
              <a:buClr>
                <a:srgbClr val="64656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 name="Google Shape;60;p9"/>
          <p:cNvSpPr txBox="1"/>
          <p:nvPr/>
        </p:nvSpPr>
        <p:spPr>
          <a:xfrm>
            <a:off x="8008620" y="103245"/>
            <a:ext cx="506700" cy="2058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1" i="0" u="none" strike="noStrike" cap="none">
                <a:solidFill>
                  <a:schemeClr val="lt1"/>
                </a:solidFill>
                <a:latin typeface="Arial"/>
                <a:ea typeface="Arial"/>
                <a:cs typeface="Arial"/>
                <a:sym typeface="Arial"/>
              </a:rPr>
              <a:t>‹#›</a:t>
            </a:fld>
            <a:endParaRPr sz="1100" b="1" i="0" u="none" strike="noStrike" cap="none">
              <a:solidFill>
                <a:schemeClr val="lt1"/>
              </a:solidFill>
              <a:latin typeface="Arial"/>
              <a:ea typeface="Arial"/>
              <a:cs typeface="Arial"/>
              <a:sym typeface="Arial"/>
            </a:endParaRPr>
          </a:p>
        </p:txBody>
      </p:sp>
      <p:sp>
        <p:nvSpPr>
          <p:cNvPr id="61" name="Google Shape;61;p9"/>
          <p:cNvSpPr txBox="1"/>
          <p:nvPr/>
        </p:nvSpPr>
        <p:spPr>
          <a:xfrm>
            <a:off x="4318650" y="4888245"/>
            <a:ext cx="506700" cy="205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 sz="800" b="1" i="0" u="none" strike="noStrike" cap="none">
                <a:solidFill>
                  <a:schemeClr val="accent3"/>
                </a:solidFill>
                <a:latin typeface="Arial"/>
                <a:ea typeface="Arial"/>
                <a:cs typeface="Arial"/>
                <a:sym typeface="Arial"/>
              </a:rPr>
              <a:t>‹#›</a:t>
            </a:fld>
            <a:endParaRPr sz="800" b="1" i="0" u="none" strike="noStrike" cap="none">
              <a:solidFill>
                <a:schemeClr val="accent3"/>
              </a:solidFill>
              <a:latin typeface="Arial"/>
              <a:ea typeface="Arial"/>
              <a:cs typeface="Arial"/>
              <a:sym typeface="Arial"/>
            </a:endParaRPr>
          </a:p>
        </p:txBody>
      </p:sp>
      <p:sp>
        <p:nvSpPr>
          <p:cNvPr id="62" name="Google Shape;62;p9"/>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63" name="Google Shape;63;p9"/>
          <p:cNvPicPr preferRelativeResize="0"/>
          <p:nvPr/>
        </p:nvPicPr>
        <p:blipFill rotWithShape="1">
          <a:blip r:embed="rId2">
            <a:alphaModFix/>
          </a:blip>
          <a:srcRect/>
          <a:stretch/>
        </p:blipFill>
        <p:spPr>
          <a:xfrm>
            <a:off x="7883500" y="4901184"/>
            <a:ext cx="1154000" cy="177000"/>
          </a:xfrm>
          <a:prstGeom prst="rect">
            <a:avLst/>
          </a:prstGeom>
          <a:noFill/>
          <a:ln>
            <a:noFill/>
          </a:ln>
        </p:spPr>
      </p:pic>
      <p:grpSp>
        <p:nvGrpSpPr>
          <p:cNvPr id="64" name="Google Shape;64;p9"/>
          <p:cNvGrpSpPr/>
          <p:nvPr/>
        </p:nvGrpSpPr>
        <p:grpSpPr>
          <a:xfrm>
            <a:off x="0" y="5129784"/>
            <a:ext cx="9144000" cy="18291"/>
            <a:chOff x="0" y="5118447"/>
            <a:chExt cx="9144000" cy="76500"/>
          </a:xfrm>
        </p:grpSpPr>
        <p:sp>
          <p:nvSpPr>
            <p:cNvPr id="65" name="Google Shape;65;p9"/>
            <p:cNvSpPr/>
            <p:nvPr/>
          </p:nvSpPr>
          <p:spPr>
            <a:xfrm>
              <a:off x="0" y="5118447"/>
              <a:ext cx="9144000" cy="76500"/>
            </a:xfrm>
            <a:prstGeom prst="rect">
              <a:avLst/>
            </a:prstGeom>
            <a:solidFill>
              <a:srgbClr val="002D7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6" name="Google Shape;66;p9"/>
            <p:cNvSpPr/>
            <p:nvPr/>
          </p:nvSpPr>
          <p:spPr>
            <a:xfrm>
              <a:off x="0" y="5123175"/>
              <a:ext cx="9144000" cy="18300"/>
            </a:xfrm>
            <a:prstGeom prst="rect">
              <a:avLst/>
            </a:prstGeom>
            <a:solidFill>
              <a:srgbClr val="006BA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2D73"/>
              </a:buClr>
              <a:buSzPts val="2400"/>
              <a:buFont typeface="Arial"/>
              <a:buNone/>
              <a:defRPr sz="2400" b="1" i="0" u="none" strike="noStrike" cap="none">
                <a:solidFill>
                  <a:srgbClr val="002D73"/>
                </a:solidFill>
                <a:latin typeface="Arial"/>
                <a:ea typeface="Arial"/>
                <a:cs typeface="Arial"/>
                <a:sym typeface="Arial"/>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99500" y="1314450"/>
            <a:ext cx="8724000" cy="3143100"/>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90000"/>
              </a:lnSpc>
              <a:spcBef>
                <a:spcPts val="500"/>
              </a:spcBef>
              <a:spcAft>
                <a:spcPts val="0"/>
              </a:spcAft>
              <a:buClr>
                <a:srgbClr val="646569"/>
              </a:buClr>
              <a:buSzPts val="1500"/>
              <a:buFont typeface="Arial"/>
              <a:buChar char="•"/>
              <a:defRPr sz="1500" b="0" i="0" u="none" strike="noStrike" cap="none">
                <a:solidFill>
                  <a:srgbClr val="646569"/>
                </a:solidFill>
                <a:latin typeface="Arial"/>
                <a:ea typeface="Arial"/>
                <a:cs typeface="Arial"/>
                <a:sym typeface="Arial"/>
              </a:defRPr>
            </a:lvl1pPr>
            <a:lvl2pPr marL="914400" marR="0" lvl="1" indent="-323850" algn="l" rtl="0">
              <a:lnSpc>
                <a:spcPct val="90000"/>
              </a:lnSpc>
              <a:spcBef>
                <a:spcPts val="500"/>
              </a:spcBef>
              <a:spcAft>
                <a:spcPts val="0"/>
              </a:spcAft>
              <a:buClr>
                <a:srgbClr val="646569"/>
              </a:buClr>
              <a:buSzPts val="1500"/>
              <a:buFont typeface="Arial"/>
              <a:buChar char="•"/>
              <a:defRPr sz="1500" b="0" i="0" u="none" strike="noStrike" cap="none">
                <a:solidFill>
                  <a:srgbClr val="646569"/>
                </a:solidFill>
                <a:latin typeface="Arial"/>
                <a:ea typeface="Arial"/>
                <a:cs typeface="Arial"/>
                <a:sym typeface="Arial"/>
              </a:defRPr>
            </a:lvl2pPr>
            <a:lvl3pPr marL="1371600" marR="0" lvl="2" indent="-323850" algn="l" rtl="0">
              <a:lnSpc>
                <a:spcPct val="90000"/>
              </a:lnSpc>
              <a:spcBef>
                <a:spcPts val="500"/>
              </a:spcBef>
              <a:spcAft>
                <a:spcPts val="0"/>
              </a:spcAft>
              <a:buClr>
                <a:srgbClr val="646569"/>
              </a:buClr>
              <a:buSzPts val="1500"/>
              <a:buFont typeface="Merriweather Sans"/>
              <a:buChar char="–"/>
              <a:defRPr sz="1500" b="0" i="0" u="none" strike="noStrike" cap="none">
                <a:solidFill>
                  <a:srgbClr val="646569"/>
                </a:solidFill>
                <a:latin typeface="Arial"/>
                <a:ea typeface="Arial"/>
                <a:cs typeface="Arial"/>
                <a:sym typeface="Arial"/>
              </a:defRPr>
            </a:lvl3pPr>
            <a:lvl4pPr marL="1828800" marR="0" lvl="3" indent="-285750" algn="l" rtl="0">
              <a:lnSpc>
                <a:spcPct val="90000"/>
              </a:lnSpc>
              <a:spcBef>
                <a:spcPts val="500"/>
              </a:spcBef>
              <a:spcAft>
                <a:spcPts val="0"/>
              </a:spcAft>
              <a:buClr>
                <a:srgbClr val="646569"/>
              </a:buClr>
              <a:buSzPts val="900"/>
              <a:buFont typeface="Merriweather Sans"/>
              <a:buChar char="»"/>
              <a:defRPr sz="900" b="0" i="0" u="none" strike="noStrike" cap="none">
                <a:solidFill>
                  <a:srgbClr val="646569"/>
                </a:solidFill>
                <a:latin typeface="Arial"/>
                <a:ea typeface="Arial"/>
                <a:cs typeface="Arial"/>
                <a:sym typeface="Arial"/>
              </a:defRPr>
            </a:lvl4pPr>
            <a:lvl5pPr marL="2286000" marR="0" lvl="4" indent="-285750" algn="l" rtl="0">
              <a:lnSpc>
                <a:spcPct val="90000"/>
              </a:lnSpc>
              <a:spcBef>
                <a:spcPts val="400"/>
              </a:spcBef>
              <a:spcAft>
                <a:spcPts val="0"/>
              </a:spcAft>
              <a:buClr>
                <a:srgbClr val="646569"/>
              </a:buClr>
              <a:buSzPts val="900"/>
              <a:buFont typeface="Arial"/>
              <a:buChar char="•"/>
              <a:defRPr sz="900" b="0" i="0" u="none" strike="noStrike" cap="none">
                <a:solidFill>
                  <a:srgbClr val="646569"/>
                </a:solidFill>
                <a:latin typeface="Arial"/>
                <a:ea typeface="Arial"/>
                <a:cs typeface="Arial"/>
                <a:sym typeface="Arial"/>
              </a:defRPr>
            </a:lvl5pPr>
            <a:lvl6pPr marL="2743200" marR="0" lvl="5"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6pPr>
            <a:lvl7pPr marL="3200400" marR="0" lvl="6"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7pPr>
            <a:lvl8pPr marL="3657600" marR="0" lvl="7"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8pPr>
            <a:lvl9pPr marL="4114800" marR="0" lvl="8" indent="-260350" algn="l" rtl="0">
              <a:lnSpc>
                <a:spcPct val="90000"/>
              </a:lnSpc>
              <a:spcBef>
                <a:spcPts val="400"/>
              </a:spcBef>
              <a:spcAft>
                <a:spcPts val="0"/>
              </a:spcAft>
              <a:buClr>
                <a:schemeClr val="dk1"/>
              </a:buClr>
              <a:buSzPts val="500"/>
              <a:buFont typeface="Arial"/>
              <a:buChar char="•"/>
              <a:defRPr sz="5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0"/>
          <p:cNvSpPr txBox="1">
            <a:spLocks noGrp="1"/>
          </p:cNvSpPr>
          <p:nvPr>
            <p:ph type="ctrTitle"/>
          </p:nvPr>
        </p:nvSpPr>
        <p:spPr>
          <a:xfrm>
            <a:off x="468028" y="1395961"/>
            <a:ext cx="7675500" cy="11172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SzPts val="4000"/>
              <a:buNone/>
            </a:pPr>
            <a:r>
              <a:rPr lang="en"/>
              <a:t>Electricity Basics </a:t>
            </a:r>
            <a:endParaRPr/>
          </a:p>
        </p:txBody>
      </p:sp>
      <p:sp>
        <p:nvSpPr>
          <p:cNvPr id="72" name="Google Shape;72;p10"/>
          <p:cNvSpPr txBox="1"/>
          <p:nvPr/>
        </p:nvSpPr>
        <p:spPr>
          <a:xfrm>
            <a:off x="468025" y="2571750"/>
            <a:ext cx="73500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0" i="0" u="none" strike="noStrike" cap="none">
                <a:solidFill>
                  <a:srgbClr val="999999"/>
                </a:solidFill>
                <a:latin typeface="Proxima Nova"/>
                <a:ea typeface="Proxima Nova"/>
                <a:cs typeface="Proxima Nova"/>
                <a:sym typeface="Proxima Nova"/>
              </a:rPr>
              <a:t>What is electricity?</a:t>
            </a:r>
            <a:endParaRPr sz="2700" b="0" i="0" u="none" strike="noStrike" cap="none">
              <a:solidFill>
                <a:srgbClr val="999999"/>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19"/>
          <p:cNvPicPr preferRelativeResize="0"/>
          <p:nvPr/>
        </p:nvPicPr>
        <p:blipFill rotWithShape="1">
          <a:blip r:embed="rId3">
            <a:alphaModFix/>
          </a:blip>
          <a:srcRect t="17681"/>
          <a:stretch/>
        </p:blipFill>
        <p:spPr>
          <a:xfrm>
            <a:off x="3406600" y="0"/>
            <a:ext cx="3699254" cy="5143498"/>
          </a:xfrm>
          <a:prstGeom prst="rect">
            <a:avLst/>
          </a:prstGeom>
          <a:noFill/>
          <a:ln>
            <a:noFill/>
          </a:ln>
        </p:spPr>
      </p:pic>
      <p:sp>
        <p:nvSpPr>
          <p:cNvPr id="172" name="Google Shape;172;p19"/>
          <p:cNvSpPr txBox="1"/>
          <p:nvPr/>
        </p:nvSpPr>
        <p:spPr>
          <a:xfrm>
            <a:off x="199499" y="2190900"/>
            <a:ext cx="3586500" cy="12432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How to peel Maker Tape</a:t>
            </a:r>
            <a:endParaRPr sz="3600" b="1" i="0" u="none" strike="noStrike" cap="none">
              <a:solidFill>
                <a:srgbClr val="002D73"/>
              </a:solidFill>
              <a:latin typeface="Proxima Nova"/>
              <a:ea typeface="Proxima Nova"/>
              <a:cs typeface="Proxima Nova"/>
              <a:sym typeface="Proxima Nova"/>
            </a:endParaRPr>
          </a:p>
        </p:txBody>
      </p:sp>
      <p:cxnSp>
        <p:nvCxnSpPr>
          <p:cNvPr id="173" name="Google Shape;173;p19"/>
          <p:cNvCxnSpPr/>
          <p:nvPr/>
        </p:nvCxnSpPr>
        <p:spPr>
          <a:xfrm>
            <a:off x="202500" y="2118575"/>
            <a:ext cx="2588700" cy="0"/>
          </a:xfrm>
          <a:prstGeom prst="straightConnector1">
            <a:avLst/>
          </a:prstGeom>
          <a:noFill/>
          <a:ln w="9525" cap="flat" cmpd="sng">
            <a:solidFill>
              <a:srgbClr val="FFC000"/>
            </a:solidFill>
            <a:prstDash val="solid"/>
            <a:round/>
            <a:headEnd type="none" w="sm" len="sm"/>
            <a:tailEnd type="none" w="sm" len="sm"/>
          </a:ln>
        </p:spPr>
      </p:cxnSp>
      <p:pic>
        <p:nvPicPr>
          <p:cNvPr id="174" name="Google Shape;174;p19"/>
          <p:cNvPicPr preferRelativeResize="0"/>
          <p:nvPr/>
        </p:nvPicPr>
        <p:blipFill rotWithShape="1">
          <a:blip r:embed="rId4">
            <a:alphaModFix/>
          </a:blip>
          <a:srcRect/>
          <a:stretch/>
        </p:blipFill>
        <p:spPr>
          <a:xfrm>
            <a:off x="199501" y="1486475"/>
            <a:ext cx="448700" cy="559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2400"/>
              <a:buNone/>
            </a:pPr>
            <a:r>
              <a:rPr lang="en" sz="3600">
                <a:latin typeface="Proxima Nova"/>
                <a:ea typeface="Proxima Nova"/>
                <a:cs typeface="Proxima Nova"/>
                <a:sym typeface="Proxima Nova"/>
              </a:rPr>
              <a:t>Safety</a:t>
            </a:r>
            <a:endParaRPr sz="3600">
              <a:latin typeface="Proxima Nova"/>
              <a:ea typeface="Proxima Nova"/>
              <a:cs typeface="Proxima Nova"/>
              <a:sym typeface="Proxima Nova"/>
            </a:endParaRPr>
          </a:p>
        </p:txBody>
      </p:sp>
      <p:sp>
        <p:nvSpPr>
          <p:cNvPr id="180" name="Google Shape;180;p20"/>
          <p:cNvSpPr/>
          <p:nvPr/>
        </p:nvSpPr>
        <p:spPr>
          <a:xfrm>
            <a:off x="353130" y="1451825"/>
            <a:ext cx="4049100" cy="1501500"/>
          </a:xfrm>
          <a:prstGeom prst="rect">
            <a:avLst/>
          </a:prstGeom>
          <a:solidFill>
            <a:srgbClr val="E7E6E6">
              <a:alpha val="37254"/>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20"/>
          <p:cNvSpPr/>
          <p:nvPr/>
        </p:nvSpPr>
        <p:spPr>
          <a:xfrm>
            <a:off x="4741770" y="1451825"/>
            <a:ext cx="4049100" cy="1501500"/>
          </a:xfrm>
          <a:prstGeom prst="rect">
            <a:avLst/>
          </a:prstGeom>
          <a:solidFill>
            <a:srgbClr val="E7E6E6">
              <a:alpha val="37254"/>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20"/>
          <p:cNvSpPr/>
          <p:nvPr/>
        </p:nvSpPr>
        <p:spPr>
          <a:xfrm>
            <a:off x="353130" y="3137350"/>
            <a:ext cx="4049100" cy="1501500"/>
          </a:xfrm>
          <a:prstGeom prst="rect">
            <a:avLst/>
          </a:prstGeom>
          <a:solidFill>
            <a:srgbClr val="E7E6E6">
              <a:alpha val="37254"/>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20"/>
          <p:cNvSpPr/>
          <p:nvPr/>
        </p:nvSpPr>
        <p:spPr>
          <a:xfrm>
            <a:off x="4741770" y="3137350"/>
            <a:ext cx="4049100" cy="1501500"/>
          </a:xfrm>
          <a:prstGeom prst="rect">
            <a:avLst/>
          </a:prstGeom>
          <a:solidFill>
            <a:srgbClr val="E7E6E6">
              <a:alpha val="37254"/>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0"/>
          <p:cNvSpPr txBox="1"/>
          <p:nvPr/>
        </p:nvSpPr>
        <p:spPr>
          <a:xfrm>
            <a:off x="447000" y="1451825"/>
            <a:ext cx="3811200" cy="1501500"/>
          </a:xfrm>
          <a:prstGeom prst="rect">
            <a:avLst/>
          </a:prstGeom>
          <a:noFill/>
          <a:ln>
            <a:noFill/>
          </a:ln>
        </p:spPr>
        <p:txBody>
          <a:bodyPr spcFirstLastPara="1" wrap="square" lIns="68575" tIns="34275" rIns="68575" bIns="34275" anchor="ctr" anchorCtr="0">
            <a:noAutofit/>
          </a:bodyPr>
          <a:lstStyle/>
          <a:p>
            <a:pPr marL="0" marR="0" lvl="0" indent="0" algn="l" rtl="0">
              <a:lnSpc>
                <a:spcPct val="125000"/>
              </a:lnSpc>
              <a:spcBef>
                <a:spcPts val="0"/>
              </a:spcBef>
              <a:spcAft>
                <a:spcPts val="0"/>
              </a:spcAft>
              <a:buClr>
                <a:srgbClr val="000000"/>
              </a:buClr>
              <a:buSzPts val="1900"/>
              <a:buFont typeface="Arial"/>
              <a:buNone/>
            </a:pPr>
            <a:r>
              <a:rPr lang="en" sz="1900" b="1" i="0" u="none" strike="noStrike" cap="none">
                <a:solidFill>
                  <a:srgbClr val="0069A6"/>
                </a:solidFill>
                <a:latin typeface="Proxima Nova"/>
                <a:ea typeface="Proxima Nova"/>
                <a:cs typeface="Proxima Nova"/>
                <a:sym typeface="Proxima Nova"/>
              </a:rPr>
              <a:t>Do not put electrical </a:t>
            </a:r>
            <a:br>
              <a:rPr lang="en" sz="1900" b="1" i="0" u="none" strike="noStrike" cap="none">
                <a:solidFill>
                  <a:srgbClr val="0069A6"/>
                </a:solidFill>
                <a:latin typeface="Proxima Nova"/>
                <a:ea typeface="Proxima Nova"/>
                <a:cs typeface="Proxima Nova"/>
                <a:sym typeface="Proxima Nova"/>
              </a:rPr>
            </a:br>
            <a:r>
              <a:rPr lang="en" sz="1900" b="1" i="0" u="none" strike="noStrike" cap="none">
                <a:solidFill>
                  <a:srgbClr val="0069A6"/>
                </a:solidFill>
                <a:latin typeface="Proxima Nova"/>
                <a:ea typeface="Proxima Nova"/>
                <a:cs typeface="Proxima Nova"/>
                <a:sym typeface="Proxima Nova"/>
              </a:rPr>
              <a:t>components in your mouth.</a:t>
            </a:r>
            <a:endParaRPr sz="1900" b="1" i="0" u="none" strike="noStrike" cap="none">
              <a:solidFill>
                <a:srgbClr val="0069A6"/>
              </a:solidFill>
              <a:latin typeface="Proxima Nova"/>
              <a:ea typeface="Proxima Nova"/>
              <a:cs typeface="Proxima Nova"/>
              <a:sym typeface="Proxima Nova"/>
            </a:endParaRPr>
          </a:p>
        </p:txBody>
      </p:sp>
      <p:sp>
        <p:nvSpPr>
          <p:cNvPr id="185" name="Google Shape;185;p20"/>
          <p:cNvSpPr txBox="1"/>
          <p:nvPr/>
        </p:nvSpPr>
        <p:spPr>
          <a:xfrm>
            <a:off x="5236350" y="1451825"/>
            <a:ext cx="2951100" cy="1501500"/>
          </a:xfrm>
          <a:prstGeom prst="rect">
            <a:avLst/>
          </a:prstGeom>
          <a:noFill/>
          <a:ln>
            <a:noFill/>
          </a:ln>
        </p:spPr>
        <p:txBody>
          <a:bodyPr spcFirstLastPara="1" wrap="square" lIns="68575" tIns="34275" rIns="68575" bIns="34275" anchor="ctr" anchorCtr="0">
            <a:noAutofit/>
          </a:bodyPr>
          <a:lstStyle/>
          <a:p>
            <a:pPr marL="0" marR="0" lvl="0" indent="0" algn="l" rtl="0">
              <a:lnSpc>
                <a:spcPct val="125000"/>
              </a:lnSpc>
              <a:spcBef>
                <a:spcPts val="0"/>
              </a:spcBef>
              <a:spcAft>
                <a:spcPts val="0"/>
              </a:spcAft>
              <a:buClr>
                <a:srgbClr val="000000"/>
              </a:buClr>
              <a:buSzPts val="1900"/>
              <a:buFont typeface="Arial"/>
              <a:buNone/>
            </a:pPr>
            <a:r>
              <a:rPr lang="en" sz="1900" b="1" i="0" u="none" strike="noStrike" cap="none">
                <a:solidFill>
                  <a:srgbClr val="0069A6"/>
                </a:solidFill>
                <a:latin typeface="Proxima Nova"/>
                <a:ea typeface="Proxima Nova"/>
                <a:cs typeface="Proxima Nova"/>
                <a:sym typeface="Proxima Nova"/>
              </a:rPr>
              <a:t>Always have a load </a:t>
            </a:r>
            <a:br>
              <a:rPr lang="en" sz="1900" b="1" i="0" u="none" strike="noStrike" cap="none">
                <a:solidFill>
                  <a:srgbClr val="0069A6"/>
                </a:solidFill>
                <a:latin typeface="Proxima Nova"/>
                <a:ea typeface="Proxima Nova"/>
                <a:cs typeface="Proxima Nova"/>
                <a:sym typeface="Proxima Nova"/>
              </a:rPr>
            </a:br>
            <a:r>
              <a:rPr lang="en" sz="1900" b="1" i="0" u="none" strike="noStrike" cap="none">
                <a:solidFill>
                  <a:srgbClr val="0069A6"/>
                </a:solidFill>
                <a:latin typeface="Proxima Nova"/>
                <a:ea typeface="Proxima Nova"/>
                <a:cs typeface="Proxima Nova"/>
                <a:sym typeface="Proxima Nova"/>
              </a:rPr>
              <a:t>in the circuit. </a:t>
            </a:r>
            <a:endParaRPr sz="1900" b="1" i="0" u="none" strike="noStrike" cap="none">
              <a:solidFill>
                <a:srgbClr val="0069A6"/>
              </a:solidFill>
              <a:latin typeface="Proxima Nova"/>
              <a:ea typeface="Proxima Nova"/>
              <a:cs typeface="Proxima Nova"/>
              <a:sym typeface="Proxima Nova"/>
            </a:endParaRPr>
          </a:p>
        </p:txBody>
      </p:sp>
      <p:sp>
        <p:nvSpPr>
          <p:cNvPr id="186" name="Google Shape;186;p20"/>
          <p:cNvSpPr txBox="1"/>
          <p:nvPr/>
        </p:nvSpPr>
        <p:spPr>
          <a:xfrm>
            <a:off x="5236350" y="3137350"/>
            <a:ext cx="2951100" cy="1501500"/>
          </a:xfrm>
          <a:prstGeom prst="rect">
            <a:avLst/>
          </a:prstGeom>
          <a:noFill/>
          <a:ln>
            <a:noFill/>
          </a:ln>
        </p:spPr>
        <p:txBody>
          <a:bodyPr spcFirstLastPara="1" wrap="square" lIns="68575" tIns="34275" rIns="68575" bIns="34275" anchor="ctr" anchorCtr="0">
            <a:noAutofit/>
          </a:bodyPr>
          <a:lstStyle/>
          <a:p>
            <a:pPr marL="0" marR="0" lvl="0" indent="0" algn="l" rtl="0">
              <a:lnSpc>
                <a:spcPct val="125000"/>
              </a:lnSpc>
              <a:spcBef>
                <a:spcPts val="0"/>
              </a:spcBef>
              <a:spcAft>
                <a:spcPts val="0"/>
              </a:spcAft>
              <a:buClr>
                <a:srgbClr val="000000"/>
              </a:buClr>
              <a:buSzPts val="1900"/>
              <a:buFont typeface="Arial"/>
              <a:buNone/>
            </a:pPr>
            <a:r>
              <a:rPr lang="en" sz="1900" b="1" i="0" u="none" strike="noStrike" cap="none">
                <a:solidFill>
                  <a:srgbClr val="0069A6"/>
                </a:solidFill>
                <a:latin typeface="Proxima Nova"/>
                <a:ea typeface="Proxima Nova"/>
                <a:cs typeface="Proxima Nova"/>
                <a:sym typeface="Proxima Nova"/>
              </a:rPr>
              <a:t>If anything get hots, </a:t>
            </a:r>
            <a:br>
              <a:rPr lang="en" sz="1900" b="1" i="0" u="none" strike="noStrike" cap="none">
                <a:solidFill>
                  <a:srgbClr val="0069A6"/>
                </a:solidFill>
                <a:latin typeface="Proxima Nova"/>
                <a:ea typeface="Proxima Nova"/>
                <a:cs typeface="Proxima Nova"/>
                <a:sym typeface="Proxima Nova"/>
              </a:rPr>
            </a:br>
            <a:r>
              <a:rPr lang="en" sz="1900" b="1" i="0" u="none" strike="noStrike" cap="none">
                <a:solidFill>
                  <a:srgbClr val="0069A6"/>
                </a:solidFill>
                <a:latin typeface="Proxima Nova"/>
                <a:ea typeface="Proxima Nova"/>
                <a:cs typeface="Proxima Nova"/>
                <a:sym typeface="Proxima Nova"/>
              </a:rPr>
              <a:t>call over the teacher. </a:t>
            </a:r>
            <a:endParaRPr sz="1900" b="1" i="0" u="none" strike="noStrike" cap="none">
              <a:solidFill>
                <a:srgbClr val="0069A6"/>
              </a:solidFill>
              <a:latin typeface="Proxima Nova"/>
              <a:ea typeface="Proxima Nova"/>
              <a:cs typeface="Proxima Nova"/>
              <a:sym typeface="Proxima Nova"/>
            </a:endParaRPr>
          </a:p>
        </p:txBody>
      </p:sp>
      <p:cxnSp>
        <p:nvCxnSpPr>
          <p:cNvPr id="187" name="Google Shape;187;p20"/>
          <p:cNvCxnSpPr/>
          <p:nvPr/>
        </p:nvCxnSpPr>
        <p:spPr>
          <a:xfrm>
            <a:off x="362675" y="1457775"/>
            <a:ext cx="4030500" cy="0"/>
          </a:xfrm>
          <a:prstGeom prst="straightConnector1">
            <a:avLst/>
          </a:prstGeom>
          <a:noFill/>
          <a:ln w="19050" cap="flat" cmpd="sng">
            <a:solidFill>
              <a:srgbClr val="FFC000"/>
            </a:solidFill>
            <a:prstDash val="solid"/>
            <a:round/>
            <a:headEnd type="none" w="sm" len="sm"/>
            <a:tailEnd type="none" w="sm" len="sm"/>
          </a:ln>
        </p:spPr>
      </p:cxnSp>
      <p:cxnSp>
        <p:nvCxnSpPr>
          <p:cNvPr id="188" name="Google Shape;188;p20"/>
          <p:cNvCxnSpPr/>
          <p:nvPr/>
        </p:nvCxnSpPr>
        <p:spPr>
          <a:xfrm>
            <a:off x="4734650" y="1457775"/>
            <a:ext cx="4030500" cy="0"/>
          </a:xfrm>
          <a:prstGeom prst="straightConnector1">
            <a:avLst/>
          </a:prstGeom>
          <a:noFill/>
          <a:ln w="19050" cap="flat" cmpd="sng">
            <a:solidFill>
              <a:srgbClr val="FFC000"/>
            </a:solidFill>
            <a:prstDash val="solid"/>
            <a:round/>
            <a:headEnd type="none" w="sm" len="sm"/>
            <a:tailEnd type="none" w="sm" len="sm"/>
          </a:ln>
        </p:spPr>
      </p:cxnSp>
      <p:cxnSp>
        <p:nvCxnSpPr>
          <p:cNvPr id="189" name="Google Shape;189;p20"/>
          <p:cNvCxnSpPr/>
          <p:nvPr/>
        </p:nvCxnSpPr>
        <p:spPr>
          <a:xfrm>
            <a:off x="362675" y="3152900"/>
            <a:ext cx="4030500" cy="0"/>
          </a:xfrm>
          <a:prstGeom prst="straightConnector1">
            <a:avLst/>
          </a:prstGeom>
          <a:noFill/>
          <a:ln w="19050" cap="flat" cmpd="sng">
            <a:solidFill>
              <a:srgbClr val="FFC000"/>
            </a:solidFill>
            <a:prstDash val="solid"/>
            <a:round/>
            <a:headEnd type="none" w="sm" len="sm"/>
            <a:tailEnd type="none" w="sm" len="sm"/>
          </a:ln>
        </p:spPr>
      </p:cxnSp>
      <p:cxnSp>
        <p:nvCxnSpPr>
          <p:cNvPr id="190" name="Google Shape;190;p20"/>
          <p:cNvCxnSpPr/>
          <p:nvPr/>
        </p:nvCxnSpPr>
        <p:spPr>
          <a:xfrm>
            <a:off x="4734650" y="3152900"/>
            <a:ext cx="4030500" cy="0"/>
          </a:xfrm>
          <a:prstGeom prst="straightConnector1">
            <a:avLst/>
          </a:prstGeom>
          <a:noFill/>
          <a:ln w="19050" cap="flat" cmpd="sng">
            <a:solidFill>
              <a:srgbClr val="FFC000"/>
            </a:solidFill>
            <a:prstDash val="solid"/>
            <a:round/>
            <a:headEnd type="none" w="sm" len="sm"/>
            <a:tailEnd type="none" w="sm" len="sm"/>
          </a:ln>
        </p:spPr>
      </p:cxnSp>
      <p:sp>
        <p:nvSpPr>
          <p:cNvPr id="191" name="Google Shape;191;p20"/>
          <p:cNvSpPr txBox="1"/>
          <p:nvPr/>
        </p:nvSpPr>
        <p:spPr>
          <a:xfrm>
            <a:off x="447000" y="3197550"/>
            <a:ext cx="3811200" cy="1501500"/>
          </a:xfrm>
          <a:prstGeom prst="rect">
            <a:avLst/>
          </a:prstGeom>
          <a:noFill/>
          <a:ln>
            <a:noFill/>
          </a:ln>
        </p:spPr>
        <p:txBody>
          <a:bodyPr spcFirstLastPara="1" wrap="square" lIns="68575" tIns="34275" rIns="68575" bIns="34275" anchor="ctr" anchorCtr="0">
            <a:noAutofit/>
          </a:bodyPr>
          <a:lstStyle/>
          <a:p>
            <a:pPr marL="0" marR="0" lvl="0" indent="0" algn="l" rtl="0">
              <a:lnSpc>
                <a:spcPct val="125000"/>
              </a:lnSpc>
              <a:spcBef>
                <a:spcPts val="0"/>
              </a:spcBef>
              <a:spcAft>
                <a:spcPts val="0"/>
              </a:spcAft>
              <a:buClr>
                <a:srgbClr val="000000"/>
              </a:buClr>
              <a:buSzPts val="1900"/>
              <a:buFont typeface="Arial"/>
              <a:buNone/>
            </a:pPr>
            <a:r>
              <a:rPr lang="en" sz="1900" b="1" i="0" u="none" strike="noStrike" cap="none">
                <a:solidFill>
                  <a:srgbClr val="0069A6"/>
                </a:solidFill>
                <a:latin typeface="Proxima Nova"/>
                <a:ea typeface="Proxima Nova"/>
                <a:cs typeface="Proxima Nova"/>
                <a:sym typeface="Proxima Nova"/>
              </a:rPr>
              <a:t>Never run the path directly from the battery, back to the battery.</a:t>
            </a:r>
            <a:endParaRPr sz="1900" b="1" i="0" u="none" strike="noStrike" cap="none">
              <a:solidFill>
                <a:srgbClr val="0069A6"/>
              </a:solidFill>
              <a:latin typeface="Proxima Nova"/>
              <a:ea typeface="Proxima Nova"/>
              <a:cs typeface="Proxima Nova"/>
              <a:sym typeface="Proxima Nova"/>
            </a:endParaRPr>
          </a:p>
        </p:txBody>
      </p:sp>
      <p:sp>
        <p:nvSpPr>
          <p:cNvPr id="192" name="Google Shape;192;p20"/>
          <p:cNvSpPr/>
          <p:nvPr/>
        </p:nvSpPr>
        <p:spPr>
          <a:xfrm>
            <a:off x="3659575" y="2214725"/>
            <a:ext cx="1576800" cy="15768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3" name="Google Shape;193;p20"/>
          <p:cNvPicPr preferRelativeResize="0"/>
          <p:nvPr/>
        </p:nvPicPr>
        <p:blipFill rotWithShape="1">
          <a:blip r:embed="rId3">
            <a:alphaModFix/>
          </a:blip>
          <a:srcRect/>
          <a:stretch/>
        </p:blipFill>
        <p:spPr>
          <a:xfrm>
            <a:off x="3789275" y="2389970"/>
            <a:ext cx="1293750" cy="1293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1"/>
          <p:cNvPicPr preferRelativeResize="0"/>
          <p:nvPr/>
        </p:nvPicPr>
        <p:blipFill rotWithShape="1">
          <a:blip r:embed="rId3">
            <a:alphaModFix/>
          </a:blip>
          <a:srcRect/>
          <a:stretch/>
        </p:blipFill>
        <p:spPr>
          <a:xfrm rot="-8">
            <a:off x="5539925" y="278880"/>
            <a:ext cx="3362473" cy="2598316"/>
          </a:xfrm>
          <a:prstGeom prst="rect">
            <a:avLst/>
          </a:prstGeom>
          <a:noFill/>
          <a:ln w="9525" cap="flat" cmpd="sng">
            <a:solidFill>
              <a:srgbClr val="CCCCCC"/>
            </a:solidFill>
            <a:prstDash val="solid"/>
            <a:round/>
            <a:headEnd type="none" w="sm" len="sm"/>
            <a:tailEnd type="none" w="sm" len="sm"/>
          </a:ln>
          <a:effectLst>
            <a:outerShdw blurRad="57150" dist="19050" dir="5400000" algn="bl" rotWithShape="0">
              <a:srgbClr val="646569">
                <a:alpha val="49803"/>
              </a:srgbClr>
            </a:outerShdw>
          </a:effectLst>
        </p:spPr>
      </p:pic>
      <p:pic>
        <p:nvPicPr>
          <p:cNvPr id="199" name="Google Shape;199;p21"/>
          <p:cNvPicPr preferRelativeResize="0"/>
          <p:nvPr/>
        </p:nvPicPr>
        <p:blipFill rotWithShape="1">
          <a:blip r:embed="rId4">
            <a:alphaModFix/>
          </a:blip>
          <a:srcRect l="6629" t="5635" b="8594"/>
          <a:stretch/>
        </p:blipFill>
        <p:spPr>
          <a:xfrm>
            <a:off x="139825" y="172925"/>
            <a:ext cx="3679750" cy="4879276"/>
          </a:xfrm>
          <a:prstGeom prst="rect">
            <a:avLst/>
          </a:prstGeom>
          <a:noFill/>
          <a:ln>
            <a:noFill/>
          </a:ln>
        </p:spPr>
      </p:pic>
      <p:sp>
        <p:nvSpPr>
          <p:cNvPr id="200" name="Google Shape;200;p21"/>
          <p:cNvSpPr txBox="1">
            <a:spLocks noGrp="1"/>
          </p:cNvSpPr>
          <p:nvPr>
            <p:ph type="title"/>
          </p:nvPr>
        </p:nvSpPr>
        <p:spPr>
          <a:xfrm>
            <a:off x="3432300" y="0"/>
            <a:ext cx="2279400" cy="8259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4100"/>
              <a:buNone/>
            </a:pPr>
            <a:r>
              <a:rPr lang="en" sz="3000"/>
              <a:t>Let’s Build</a:t>
            </a:r>
            <a:endParaRPr sz="3000"/>
          </a:p>
        </p:txBody>
      </p:sp>
      <p:cxnSp>
        <p:nvCxnSpPr>
          <p:cNvPr id="201" name="Google Shape;201;p21"/>
          <p:cNvCxnSpPr/>
          <p:nvPr/>
        </p:nvCxnSpPr>
        <p:spPr>
          <a:xfrm>
            <a:off x="3878700" y="766875"/>
            <a:ext cx="1386600" cy="0"/>
          </a:xfrm>
          <a:prstGeom prst="straightConnector1">
            <a:avLst/>
          </a:prstGeom>
          <a:noFill/>
          <a:ln w="19050" cap="flat" cmpd="sng">
            <a:solidFill>
              <a:srgbClr val="FFC000"/>
            </a:solidFill>
            <a:prstDash val="solid"/>
            <a:round/>
            <a:headEnd type="none" w="sm" len="sm"/>
            <a:tailEnd type="none" w="sm" len="sm"/>
          </a:ln>
        </p:spPr>
      </p:cxnSp>
      <p:pic>
        <p:nvPicPr>
          <p:cNvPr id="202" name="Google Shape;202;p21"/>
          <p:cNvPicPr preferRelativeResize="0"/>
          <p:nvPr/>
        </p:nvPicPr>
        <p:blipFill>
          <a:blip r:embed="rId5">
            <a:alphaModFix/>
          </a:blip>
          <a:stretch>
            <a:fillRect/>
          </a:stretch>
        </p:blipFill>
        <p:spPr>
          <a:xfrm>
            <a:off x="4185950" y="2719575"/>
            <a:ext cx="4102524" cy="21205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2"/>
          <p:cNvPicPr preferRelativeResize="0"/>
          <p:nvPr/>
        </p:nvPicPr>
        <p:blipFill rotWithShape="1">
          <a:blip r:embed="rId3">
            <a:alphaModFix/>
          </a:blip>
          <a:srcRect t="4734"/>
          <a:stretch/>
        </p:blipFill>
        <p:spPr>
          <a:xfrm>
            <a:off x="0" y="0"/>
            <a:ext cx="9144003" cy="48997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3"/>
          <p:cNvSpPr txBox="1"/>
          <p:nvPr/>
        </p:nvSpPr>
        <p:spPr>
          <a:xfrm>
            <a:off x="3001200" y="2247425"/>
            <a:ext cx="3141600" cy="10779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WONDER TIME</a:t>
            </a:r>
            <a:endParaRPr sz="3600" b="1" i="0" u="none" strike="noStrike" cap="none">
              <a:solidFill>
                <a:srgbClr val="002D73"/>
              </a:solidFill>
              <a:latin typeface="Proxima Nova"/>
              <a:ea typeface="Proxima Nova"/>
              <a:cs typeface="Proxima Nova"/>
              <a:sym typeface="Proxima Nova"/>
            </a:endParaRPr>
          </a:p>
        </p:txBody>
      </p:sp>
      <p:cxnSp>
        <p:nvCxnSpPr>
          <p:cNvPr id="213" name="Google Shape;213;p23"/>
          <p:cNvCxnSpPr/>
          <p:nvPr/>
        </p:nvCxnSpPr>
        <p:spPr>
          <a:xfrm>
            <a:off x="3092150" y="2160525"/>
            <a:ext cx="2962200" cy="0"/>
          </a:xfrm>
          <a:prstGeom prst="straightConnector1">
            <a:avLst/>
          </a:prstGeom>
          <a:noFill/>
          <a:ln w="19050" cap="flat" cmpd="sng">
            <a:solidFill>
              <a:srgbClr val="FFC000"/>
            </a:solidFill>
            <a:prstDash val="solid"/>
            <a:round/>
            <a:headEnd type="none" w="sm" len="sm"/>
            <a:tailEnd type="none" w="sm" len="sm"/>
          </a:ln>
        </p:spPr>
      </p:cxnSp>
      <p:pic>
        <p:nvPicPr>
          <p:cNvPr id="214" name="Google Shape;214;p23"/>
          <p:cNvPicPr preferRelativeResize="0"/>
          <p:nvPr/>
        </p:nvPicPr>
        <p:blipFill rotWithShape="1">
          <a:blip r:embed="rId3">
            <a:alphaModFix/>
          </a:blip>
          <a:srcRect/>
          <a:stretch/>
        </p:blipFill>
        <p:spPr>
          <a:xfrm>
            <a:off x="3904725" y="945025"/>
            <a:ext cx="1128600" cy="1128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4"/>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100"/>
              <a:buNone/>
            </a:pPr>
            <a:r>
              <a:rPr lang="en" sz="3600">
                <a:latin typeface="Proxima Nova"/>
                <a:ea typeface="Proxima Nova"/>
                <a:cs typeface="Proxima Nova"/>
                <a:sym typeface="Proxima Nova"/>
              </a:rPr>
              <a:t>What is a circuit?</a:t>
            </a:r>
            <a:endParaRPr sz="3600">
              <a:latin typeface="Proxima Nova"/>
              <a:ea typeface="Proxima Nova"/>
              <a:cs typeface="Proxima Nova"/>
              <a:sym typeface="Proxima Nova"/>
            </a:endParaRPr>
          </a:p>
        </p:txBody>
      </p:sp>
      <p:pic>
        <p:nvPicPr>
          <p:cNvPr id="220" name="Google Shape;220;p24"/>
          <p:cNvPicPr preferRelativeResize="0"/>
          <p:nvPr/>
        </p:nvPicPr>
        <p:blipFill rotWithShape="1">
          <a:blip r:embed="rId3">
            <a:alphaModFix/>
          </a:blip>
          <a:srcRect/>
          <a:stretch/>
        </p:blipFill>
        <p:spPr>
          <a:xfrm>
            <a:off x="0" y="990050"/>
            <a:ext cx="4561496" cy="3421124"/>
          </a:xfrm>
          <a:prstGeom prst="rect">
            <a:avLst/>
          </a:prstGeom>
          <a:noFill/>
          <a:ln>
            <a:noFill/>
          </a:ln>
        </p:spPr>
      </p:pic>
      <p:pic>
        <p:nvPicPr>
          <p:cNvPr id="221" name="Google Shape;221;p24"/>
          <p:cNvPicPr preferRelativeResize="0"/>
          <p:nvPr/>
        </p:nvPicPr>
        <p:blipFill rotWithShape="1">
          <a:blip r:embed="rId4">
            <a:alphaModFix/>
          </a:blip>
          <a:srcRect/>
          <a:stretch/>
        </p:blipFill>
        <p:spPr>
          <a:xfrm>
            <a:off x="4456465" y="990050"/>
            <a:ext cx="4561496" cy="3421124"/>
          </a:xfrm>
          <a:prstGeom prst="rect">
            <a:avLst/>
          </a:prstGeom>
          <a:noFill/>
          <a:ln>
            <a:noFill/>
          </a:ln>
        </p:spPr>
      </p:pic>
      <p:cxnSp>
        <p:nvCxnSpPr>
          <p:cNvPr id="222" name="Google Shape;222;p24"/>
          <p:cNvCxnSpPr/>
          <p:nvPr/>
        </p:nvCxnSpPr>
        <p:spPr>
          <a:xfrm>
            <a:off x="4572000" y="1139525"/>
            <a:ext cx="0" cy="343500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txBox="1">
            <a:spLocks noGrp="1"/>
          </p:cNvSpPr>
          <p:nvPr>
            <p:ph type="title"/>
          </p:nvPr>
        </p:nvSpPr>
        <p:spPr>
          <a:xfrm>
            <a:off x="191100" y="249700"/>
            <a:ext cx="8761800" cy="10956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27500"/>
              <a:buFont typeface="Arial"/>
              <a:buNone/>
            </a:pPr>
            <a:r>
              <a:rPr lang="en" sz="4000">
                <a:latin typeface="Proxima Nova"/>
                <a:ea typeface="Proxima Nova"/>
                <a:cs typeface="Proxima Nova"/>
                <a:sym typeface="Proxima Nova"/>
              </a:rPr>
              <a:t>What is the difference between a series and parallel circuit?</a:t>
            </a:r>
            <a:endParaRPr/>
          </a:p>
        </p:txBody>
      </p:sp>
      <p:pic>
        <p:nvPicPr>
          <p:cNvPr id="228" name="Google Shape;228;p25"/>
          <p:cNvPicPr preferRelativeResize="0"/>
          <p:nvPr/>
        </p:nvPicPr>
        <p:blipFill rotWithShape="1">
          <a:blip r:embed="rId3">
            <a:alphaModFix/>
          </a:blip>
          <a:srcRect/>
          <a:stretch/>
        </p:blipFill>
        <p:spPr>
          <a:xfrm>
            <a:off x="909848" y="1929325"/>
            <a:ext cx="2661304" cy="2404050"/>
          </a:xfrm>
          <a:prstGeom prst="rect">
            <a:avLst/>
          </a:prstGeom>
          <a:noFill/>
          <a:ln>
            <a:noFill/>
          </a:ln>
        </p:spPr>
      </p:pic>
      <p:pic>
        <p:nvPicPr>
          <p:cNvPr id="229" name="Google Shape;229;p25"/>
          <p:cNvPicPr preferRelativeResize="0"/>
          <p:nvPr/>
        </p:nvPicPr>
        <p:blipFill rotWithShape="1">
          <a:blip r:embed="rId4">
            <a:alphaModFix/>
          </a:blip>
          <a:srcRect/>
          <a:stretch/>
        </p:blipFill>
        <p:spPr>
          <a:xfrm>
            <a:off x="5386550" y="1790825"/>
            <a:ext cx="2446500" cy="2613800"/>
          </a:xfrm>
          <a:prstGeom prst="rect">
            <a:avLst/>
          </a:prstGeom>
          <a:noFill/>
          <a:ln>
            <a:noFill/>
          </a:ln>
        </p:spPr>
      </p:pic>
      <p:cxnSp>
        <p:nvCxnSpPr>
          <p:cNvPr id="230" name="Google Shape;230;p25"/>
          <p:cNvCxnSpPr/>
          <p:nvPr/>
        </p:nvCxnSpPr>
        <p:spPr>
          <a:xfrm rot="10800000">
            <a:off x="4572000" y="1652200"/>
            <a:ext cx="0" cy="2958300"/>
          </a:xfrm>
          <a:prstGeom prst="straightConnector1">
            <a:avLst/>
          </a:prstGeom>
          <a:noFill/>
          <a:ln w="19050" cap="flat" cmpd="sng">
            <a:solidFill>
              <a:srgbClr val="FFC000"/>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6"/>
          <p:cNvSpPr txBox="1">
            <a:spLocks noGrp="1"/>
          </p:cNvSpPr>
          <p:nvPr>
            <p:ph type="title"/>
          </p:nvPr>
        </p:nvSpPr>
        <p:spPr>
          <a:xfrm>
            <a:off x="199499" y="165650"/>
            <a:ext cx="8761800" cy="8244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4100"/>
              <a:buNone/>
            </a:pPr>
            <a:r>
              <a:rPr lang="en" sz="4000">
                <a:latin typeface="Proxima Nova"/>
                <a:ea typeface="Proxima Nova"/>
                <a:cs typeface="Proxima Nova"/>
                <a:sym typeface="Proxima Nova"/>
              </a:rPr>
              <a:t>What does Ohm’s Law help us do?</a:t>
            </a:r>
            <a:endParaRPr/>
          </a:p>
        </p:txBody>
      </p:sp>
      <p:pic>
        <p:nvPicPr>
          <p:cNvPr id="236" name="Google Shape;236;p26"/>
          <p:cNvPicPr preferRelativeResize="0"/>
          <p:nvPr/>
        </p:nvPicPr>
        <p:blipFill rotWithShape="1">
          <a:blip r:embed="rId3">
            <a:alphaModFix/>
          </a:blip>
          <a:srcRect/>
          <a:stretch/>
        </p:blipFill>
        <p:spPr>
          <a:xfrm>
            <a:off x="2819508" y="1708025"/>
            <a:ext cx="3677742" cy="3043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7"/>
          <p:cNvSpPr txBox="1"/>
          <p:nvPr/>
        </p:nvSpPr>
        <p:spPr>
          <a:xfrm>
            <a:off x="278650" y="297075"/>
            <a:ext cx="6259500" cy="10998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2800"/>
              <a:buFont typeface="Arial"/>
              <a:buNone/>
            </a:pPr>
            <a:r>
              <a:rPr lang="en" sz="2800" b="1" i="0" u="none" strike="noStrike" cap="none">
                <a:solidFill>
                  <a:srgbClr val="002D73"/>
                </a:solidFill>
                <a:latin typeface="Proxima Nova"/>
                <a:ea typeface="Proxima Nova"/>
                <a:cs typeface="Proxima Nova"/>
                <a:sym typeface="Proxima Nova"/>
              </a:rPr>
              <a:t>What careers do you think you could have with NYPA in the future?</a:t>
            </a:r>
            <a:endParaRPr sz="2800" b="1" i="0" u="none" strike="noStrike" cap="none">
              <a:solidFill>
                <a:srgbClr val="002D73"/>
              </a:solidFill>
              <a:latin typeface="Proxima Nova"/>
              <a:ea typeface="Proxima Nova"/>
              <a:cs typeface="Proxima Nova"/>
              <a:sym typeface="Proxima Nova"/>
            </a:endParaRPr>
          </a:p>
        </p:txBody>
      </p:sp>
      <p:pic>
        <p:nvPicPr>
          <p:cNvPr id="242" name="Google Shape;242;p27"/>
          <p:cNvPicPr preferRelativeResize="0"/>
          <p:nvPr/>
        </p:nvPicPr>
        <p:blipFill rotWithShape="1">
          <a:blip r:embed="rId3">
            <a:alphaModFix/>
          </a:blip>
          <a:srcRect/>
          <a:stretch/>
        </p:blipFill>
        <p:spPr>
          <a:xfrm>
            <a:off x="0" y="3264775"/>
            <a:ext cx="2354799" cy="1599325"/>
          </a:xfrm>
          <a:prstGeom prst="rect">
            <a:avLst/>
          </a:prstGeom>
          <a:noFill/>
          <a:ln>
            <a:noFill/>
          </a:ln>
        </p:spPr>
      </p:pic>
      <p:pic>
        <p:nvPicPr>
          <p:cNvPr id="243" name="Google Shape;243;p27"/>
          <p:cNvPicPr preferRelativeResize="0"/>
          <p:nvPr/>
        </p:nvPicPr>
        <p:blipFill rotWithShape="1">
          <a:blip r:embed="rId4">
            <a:alphaModFix/>
          </a:blip>
          <a:srcRect/>
          <a:stretch/>
        </p:blipFill>
        <p:spPr>
          <a:xfrm>
            <a:off x="4761050" y="3264775"/>
            <a:ext cx="2443539" cy="1599324"/>
          </a:xfrm>
          <a:prstGeom prst="rect">
            <a:avLst/>
          </a:prstGeom>
          <a:noFill/>
          <a:ln>
            <a:noFill/>
          </a:ln>
        </p:spPr>
      </p:pic>
      <p:pic>
        <p:nvPicPr>
          <p:cNvPr id="244" name="Google Shape;244;p27"/>
          <p:cNvPicPr preferRelativeResize="0"/>
          <p:nvPr/>
        </p:nvPicPr>
        <p:blipFill rotWithShape="1">
          <a:blip r:embed="rId5">
            <a:alphaModFix/>
          </a:blip>
          <a:srcRect/>
          <a:stretch/>
        </p:blipFill>
        <p:spPr>
          <a:xfrm>
            <a:off x="7288201" y="2052725"/>
            <a:ext cx="1861133" cy="2811379"/>
          </a:xfrm>
          <a:prstGeom prst="rect">
            <a:avLst/>
          </a:prstGeom>
          <a:noFill/>
          <a:ln>
            <a:noFill/>
          </a:ln>
        </p:spPr>
      </p:pic>
      <p:pic>
        <p:nvPicPr>
          <p:cNvPr id="245" name="Google Shape;245;p27"/>
          <p:cNvPicPr preferRelativeResize="0"/>
          <p:nvPr/>
        </p:nvPicPr>
        <p:blipFill rotWithShape="1">
          <a:blip r:embed="rId6">
            <a:alphaModFix/>
          </a:blip>
          <a:srcRect/>
          <a:stretch/>
        </p:blipFill>
        <p:spPr>
          <a:xfrm>
            <a:off x="6789199" y="297063"/>
            <a:ext cx="2354792" cy="1666875"/>
          </a:xfrm>
          <a:prstGeom prst="rect">
            <a:avLst/>
          </a:prstGeom>
          <a:noFill/>
          <a:ln>
            <a:noFill/>
          </a:ln>
        </p:spPr>
      </p:pic>
      <p:pic>
        <p:nvPicPr>
          <p:cNvPr id="246" name="Google Shape;246;p27"/>
          <p:cNvPicPr preferRelativeResize="0"/>
          <p:nvPr/>
        </p:nvPicPr>
        <p:blipFill rotWithShape="1">
          <a:blip r:embed="rId7">
            <a:alphaModFix/>
          </a:blip>
          <a:srcRect r="5303"/>
          <a:stretch/>
        </p:blipFill>
        <p:spPr>
          <a:xfrm>
            <a:off x="4740978" y="1587188"/>
            <a:ext cx="2483697" cy="1599325"/>
          </a:xfrm>
          <a:prstGeom prst="rect">
            <a:avLst/>
          </a:prstGeom>
          <a:noFill/>
          <a:ln>
            <a:noFill/>
          </a:ln>
        </p:spPr>
      </p:pic>
      <p:pic>
        <p:nvPicPr>
          <p:cNvPr id="247" name="Google Shape;247;p27"/>
          <p:cNvPicPr preferRelativeResize="0"/>
          <p:nvPr/>
        </p:nvPicPr>
        <p:blipFill rotWithShape="1">
          <a:blip r:embed="rId8">
            <a:alphaModFix/>
          </a:blip>
          <a:srcRect/>
          <a:stretch/>
        </p:blipFill>
        <p:spPr>
          <a:xfrm>
            <a:off x="2438400" y="3264775"/>
            <a:ext cx="2239055" cy="1599325"/>
          </a:xfrm>
          <a:prstGeom prst="rect">
            <a:avLst/>
          </a:prstGeom>
          <a:noFill/>
          <a:ln>
            <a:noFill/>
          </a:ln>
        </p:spPr>
      </p:pic>
      <p:sp>
        <p:nvSpPr>
          <p:cNvPr id="248" name="Google Shape;248;p27"/>
          <p:cNvSpPr txBox="1"/>
          <p:nvPr/>
        </p:nvSpPr>
        <p:spPr>
          <a:xfrm>
            <a:off x="278650" y="1708475"/>
            <a:ext cx="4384200" cy="827100"/>
          </a:xfrm>
          <a:prstGeom prst="rect">
            <a:avLst/>
          </a:prstGeom>
          <a:noFill/>
          <a:ln>
            <a:noFill/>
          </a:ln>
        </p:spPr>
        <p:txBody>
          <a:bodyPr spcFirstLastPara="1" wrap="square" lIns="68575" tIns="34275" rIns="68575" bIns="34275" anchor="ctr" anchorCtr="0">
            <a:noAutofit/>
          </a:bodyPr>
          <a:lstStyle/>
          <a:p>
            <a:pPr marL="0" marR="0" lvl="0" indent="0" algn="l" rtl="0">
              <a:lnSpc>
                <a:spcPct val="115000"/>
              </a:lnSpc>
              <a:spcBef>
                <a:spcPts val="0"/>
              </a:spcBef>
              <a:spcAft>
                <a:spcPts val="0"/>
              </a:spcAft>
              <a:buClr>
                <a:srgbClr val="000000"/>
              </a:buClr>
              <a:buSzPts val="2800"/>
              <a:buFont typeface="Arial"/>
              <a:buNone/>
            </a:pPr>
            <a:r>
              <a:rPr lang="en" sz="2800" b="1" i="0" u="none" strike="noStrike" cap="none">
                <a:solidFill>
                  <a:srgbClr val="002D73"/>
                </a:solidFill>
                <a:latin typeface="Proxima Nova"/>
                <a:ea typeface="Proxima Nova"/>
                <a:cs typeface="Proxima Nova"/>
                <a:sym typeface="Proxima Nova"/>
              </a:rPr>
              <a:t>What problems do you want to solve?</a:t>
            </a:r>
            <a:endParaRPr sz="2800" b="1" i="0" u="none" strike="noStrike" cap="none">
              <a:solidFill>
                <a:srgbClr val="002D73"/>
              </a:solidFill>
              <a:latin typeface="Proxima Nova"/>
              <a:ea typeface="Proxima Nova"/>
              <a:cs typeface="Proxima Nova"/>
              <a:sym typeface="Proxima Nova"/>
            </a:endParaRPr>
          </a:p>
        </p:txBody>
      </p:sp>
      <p:cxnSp>
        <p:nvCxnSpPr>
          <p:cNvPr id="249" name="Google Shape;249;p27"/>
          <p:cNvCxnSpPr/>
          <p:nvPr/>
        </p:nvCxnSpPr>
        <p:spPr>
          <a:xfrm>
            <a:off x="327900" y="1513350"/>
            <a:ext cx="4193700" cy="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1"/>
          <p:cNvSpPr txBox="1"/>
          <p:nvPr/>
        </p:nvSpPr>
        <p:spPr>
          <a:xfrm>
            <a:off x="177875" y="1297250"/>
            <a:ext cx="8904600" cy="9408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646569"/>
                </a:solidFill>
                <a:latin typeface="Proxima Nova"/>
                <a:ea typeface="Proxima Nova"/>
                <a:cs typeface="Proxima Nova"/>
                <a:sym typeface="Proxima Nova"/>
              </a:rPr>
              <a:t>Who and What is </a:t>
            </a:r>
            <a:br>
              <a:rPr lang="en" sz="3600" b="1" i="0" u="none" strike="noStrike" cap="none">
                <a:solidFill>
                  <a:srgbClr val="002D73"/>
                </a:solidFill>
                <a:latin typeface="Proxima Nova"/>
                <a:ea typeface="Proxima Nova"/>
                <a:cs typeface="Proxima Nova"/>
                <a:sym typeface="Proxima Nova"/>
              </a:rPr>
            </a:br>
            <a:r>
              <a:rPr lang="en" sz="3600" b="1" i="0" u="none" strike="noStrike" cap="none">
                <a:solidFill>
                  <a:srgbClr val="002D73"/>
                </a:solidFill>
                <a:latin typeface="Proxima Nova"/>
                <a:ea typeface="Proxima Nova"/>
                <a:cs typeface="Proxima Nova"/>
                <a:sym typeface="Proxima Nova"/>
              </a:rPr>
              <a:t>New York Power Authority?</a:t>
            </a:r>
            <a:endParaRPr sz="3600" b="1" i="0" u="none" strike="noStrike" cap="none">
              <a:solidFill>
                <a:srgbClr val="002D73"/>
              </a:solidFill>
              <a:latin typeface="Proxima Nova"/>
              <a:ea typeface="Proxima Nova"/>
              <a:cs typeface="Proxima Nova"/>
              <a:sym typeface="Proxima Nova"/>
            </a:endParaRPr>
          </a:p>
        </p:txBody>
      </p:sp>
      <p:pic>
        <p:nvPicPr>
          <p:cNvPr id="78" name="Google Shape;78;p11"/>
          <p:cNvPicPr preferRelativeResize="0"/>
          <p:nvPr/>
        </p:nvPicPr>
        <p:blipFill rotWithShape="1">
          <a:blip r:embed="rId3">
            <a:alphaModFix/>
          </a:blip>
          <a:srcRect l="18133"/>
          <a:stretch/>
        </p:blipFill>
        <p:spPr>
          <a:xfrm>
            <a:off x="4571989" y="703025"/>
            <a:ext cx="4510475" cy="4258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2"/>
          <p:cNvPicPr preferRelativeResize="0"/>
          <p:nvPr/>
        </p:nvPicPr>
        <p:blipFill rotWithShape="1">
          <a:blip r:embed="rId3">
            <a:alphaModFix/>
          </a:blip>
          <a:srcRect l="-88" t="34285" r="90" b="3466"/>
          <a:stretch/>
        </p:blipFill>
        <p:spPr>
          <a:xfrm>
            <a:off x="0" y="1965250"/>
            <a:ext cx="9144003" cy="2895049"/>
          </a:xfrm>
          <a:prstGeom prst="rect">
            <a:avLst/>
          </a:prstGeom>
          <a:noFill/>
          <a:ln>
            <a:noFill/>
          </a:ln>
        </p:spPr>
      </p:pic>
      <p:grpSp>
        <p:nvGrpSpPr>
          <p:cNvPr id="84" name="Google Shape;84;p12"/>
          <p:cNvGrpSpPr/>
          <p:nvPr/>
        </p:nvGrpSpPr>
        <p:grpSpPr>
          <a:xfrm>
            <a:off x="278351" y="2142415"/>
            <a:ext cx="8683171" cy="2512958"/>
            <a:chOff x="407050" y="3167500"/>
            <a:chExt cx="7977923" cy="1702200"/>
          </a:xfrm>
        </p:grpSpPr>
        <p:sp>
          <p:nvSpPr>
            <p:cNvPr id="85" name="Google Shape;85;p12"/>
            <p:cNvSpPr/>
            <p:nvPr/>
          </p:nvSpPr>
          <p:spPr>
            <a:xfrm>
              <a:off x="407050" y="3167500"/>
              <a:ext cx="2443500" cy="1702200"/>
            </a:xfrm>
            <a:prstGeom prst="rect">
              <a:avLst/>
            </a:prstGeom>
            <a:solidFill>
              <a:srgbClr val="002D73">
                <a:alpha val="37647"/>
              </a:srgbClr>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2"/>
            <p:cNvSpPr/>
            <p:nvPr/>
          </p:nvSpPr>
          <p:spPr>
            <a:xfrm>
              <a:off x="3174261" y="3167500"/>
              <a:ext cx="2443500" cy="1702200"/>
            </a:xfrm>
            <a:prstGeom prst="rect">
              <a:avLst/>
            </a:prstGeom>
            <a:solidFill>
              <a:srgbClr val="002D73">
                <a:alpha val="37647"/>
              </a:srgbClr>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2"/>
            <p:cNvSpPr/>
            <p:nvPr/>
          </p:nvSpPr>
          <p:spPr>
            <a:xfrm>
              <a:off x="5941473" y="3167500"/>
              <a:ext cx="2443500" cy="1702200"/>
            </a:xfrm>
            <a:prstGeom prst="rect">
              <a:avLst/>
            </a:prstGeom>
            <a:solidFill>
              <a:srgbClr val="002D73">
                <a:alpha val="37647"/>
              </a:srgbClr>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p12"/>
          <p:cNvSpPr/>
          <p:nvPr/>
        </p:nvSpPr>
        <p:spPr>
          <a:xfrm>
            <a:off x="2029175" y="393050"/>
            <a:ext cx="355200" cy="503100"/>
          </a:xfrm>
          <a:prstGeom prst="rect">
            <a:avLst/>
          </a:prstGeom>
          <a:solidFill>
            <a:srgbClr val="002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2"/>
          <p:cNvSpPr txBox="1"/>
          <p:nvPr/>
        </p:nvSpPr>
        <p:spPr>
          <a:xfrm>
            <a:off x="199500" y="309000"/>
            <a:ext cx="8761800" cy="16140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Think of</a:t>
            </a:r>
            <a:r>
              <a:rPr lang="en" sz="3600" b="1" i="0" u="none" strike="noStrike" cap="none">
                <a:solidFill>
                  <a:srgbClr val="FFFFFF"/>
                </a:solidFill>
                <a:latin typeface="Proxima Nova"/>
                <a:ea typeface="Proxima Nova"/>
                <a:cs typeface="Proxima Nova"/>
                <a:sym typeface="Proxima Nova"/>
              </a:rPr>
              <a:t> 3 </a:t>
            </a:r>
            <a:r>
              <a:rPr lang="en" sz="3600" b="1" i="0" u="none" strike="noStrike" cap="none">
                <a:solidFill>
                  <a:srgbClr val="002D73"/>
                </a:solidFill>
                <a:latin typeface="Proxima Nova"/>
                <a:ea typeface="Proxima Nova"/>
                <a:cs typeface="Proxima Nova"/>
                <a:sym typeface="Proxima Nova"/>
              </a:rPr>
              <a:t>things </a:t>
            </a:r>
            <a:endParaRPr sz="3600" b="1" i="0" u="none" strike="noStrike" cap="none">
              <a:solidFill>
                <a:srgbClr val="002D73"/>
              </a:solidFill>
              <a:latin typeface="Proxima Nova"/>
              <a:ea typeface="Proxima Nova"/>
              <a:cs typeface="Proxima Nova"/>
              <a:sym typeface="Proxima Nova"/>
            </a:endParaRPr>
          </a:p>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that you could not live without </a:t>
            </a:r>
            <a:br>
              <a:rPr lang="en" sz="3600" b="1" i="0" u="none" strike="noStrike" cap="none">
                <a:solidFill>
                  <a:srgbClr val="002D73"/>
                </a:solidFill>
                <a:latin typeface="Proxima Nova"/>
                <a:ea typeface="Proxima Nova"/>
                <a:cs typeface="Proxima Nova"/>
                <a:sym typeface="Proxima Nova"/>
              </a:rPr>
            </a:br>
            <a:r>
              <a:rPr lang="en" sz="3600" b="1" i="0" u="none" strike="noStrike" cap="none">
                <a:solidFill>
                  <a:srgbClr val="002D73"/>
                </a:solidFill>
                <a:latin typeface="Proxima Nova"/>
                <a:ea typeface="Proxima Nova"/>
                <a:cs typeface="Proxima Nova"/>
                <a:sym typeface="Proxima Nova"/>
              </a:rPr>
              <a:t>that use electricity?  </a:t>
            </a:r>
            <a:endParaRPr sz="3600" b="1" i="0" u="none" strike="noStrike" cap="none">
              <a:solidFill>
                <a:srgbClr val="002D73"/>
              </a:solidFill>
              <a:latin typeface="Proxima Nova"/>
              <a:ea typeface="Proxima Nova"/>
              <a:cs typeface="Proxima Nova"/>
              <a:sym typeface="Proxima Nova"/>
            </a:endParaRPr>
          </a:p>
        </p:txBody>
      </p:sp>
      <p:sp>
        <p:nvSpPr>
          <p:cNvPr id="90" name="Google Shape;90;p12"/>
          <p:cNvSpPr txBox="1"/>
          <p:nvPr/>
        </p:nvSpPr>
        <p:spPr>
          <a:xfrm>
            <a:off x="278350" y="2171550"/>
            <a:ext cx="303600" cy="400200"/>
          </a:xfrm>
          <a:prstGeom prst="rect">
            <a:avLst/>
          </a:prstGeom>
          <a:solidFill>
            <a:srgbClr val="002D73">
              <a:alpha val="23921"/>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C000"/>
                </a:solidFill>
                <a:latin typeface="Arial"/>
                <a:ea typeface="Arial"/>
                <a:cs typeface="Arial"/>
                <a:sym typeface="Arial"/>
              </a:rPr>
              <a:t>1</a:t>
            </a:r>
            <a:endParaRPr sz="1400" b="1" i="0" u="none" strike="noStrike" cap="none">
              <a:solidFill>
                <a:srgbClr val="FFC000"/>
              </a:solidFill>
              <a:latin typeface="Arial"/>
              <a:ea typeface="Arial"/>
              <a:cs typeface="Arial"/>
              <a:sym typeface="Arial"/>
            </a:endParaRPr>
          </a:p>
        </p:txBody>
      </p:sp>
      <p:sp>
        <p:nvSpPr>
          <p:cNvPr id="91" name="Google Shape;91;p12"/>
          <p:cNvSpPr txBox="1"/>
          <p:nvPr/>
        </p:nvSpPr>
        <p:spPr>
          <a:xfrm>
            <a:off x="3305750" y="2171550"/>
            <a:ext cx="303600" cy="400200"/>
          </a:xfrm>
          <a:prstGeom prst="rect">
            <a:avLst/>
          </a:prstGeom>
          <a:solidFill>
            <a:srgbClr val="002D73">
              <a:alpha val="23921"/>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C000"/>
                </a:solidFill>
                <a:latin typeface="Arial"/>
                <a:ea typeface="Arial"/>
                <a:cs typeface="Arial"/>
                <a:sym typeface="Arial"/>
              </a:rPr>
              <a:t>2</a:t>
            </a:r>
            <a:endParaRPr sz="1400" b="1" i="0" u="none" strike="noStrike" cap="none">
              <a:solidFill>
                <a:srgbClr val="FFC000"/>
              </a:solidFill>
              <a:latin typeface="Arial"/>
              <a:ea typeface="Arial"/>
              <a:cs typeface="Arial"/>
              <a:sym typeface="Arial"/>
            </a:endParaRPr>
          </a:p>
        </p:txBody>
      </p:sp>
      <p:sp>
        <p:nvSpPr>
          <p:cNvPr id="92" name="Google Shape;92;p12"/>
          <p:cNvSpPr txBox="1"/>
          <p:nvPr/>
        </p:nvSpPr>
        <p:spPr>
          <a:xfrm>
            <a:off x="6333150" y="2171550"/>
            <a:ext cx="303600" cy="400200"/>
          </a:xfrm>
          <a:prstGeom prst="rect">
            <a:avLst/>
          </a:prstGeom>
          <a:solidFill>
            <a:srgbClr val="002D73">
              <a:alpha val="23921"/>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C000"/>
                </a:solidFill>
                <a:latin typeface="Arial"/>
                <a:ea typeface="Arial"/>
                <a:cs typeface="Arial"/>
                <a:sym typeface="Arial"/>
              </a:rPr>
              <a:t>3</a:t>
            </a:r>
            <a:endParaRPr sz="1400" b="1" i="0" u="none" strike="noStrike" cap="none">
              <a:solidFill>
                <a:srgbClr val="FFC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3"/>
          <p:cNvPicPr preferRelativeResize="0"/>
          <p:nvPr/>
        </p:nvPicPr>
        <p:blipFill rotWithShape="1">
          <a:blip r:embed="rId3">
            <a:alphaModFix/>
          </a:blip>
          <a:srcRect l="21259" r="15183"/>
          <a:stretch/>
        </p:blipFill>
        <p:spPr>
          <a:xfrm>
            <a:off x="0" y="0"/>
            <a:ext cx="5811965" cy="5143500"/>
          </a:xfrm>
          <a:prstGeom prst="rect">
            <a:avLst/>
          </a:prstGeom>
          <a:noFill/>
          <a:ln>
            <a:noFill/>
          </a:ln>
        </p:spPr>
      </p:pic>
      <p:sp>
        <p:nvSpPr>
          <p:cNvPr id="98" name="Google Shape;98;p13"/>
          <p:cNvSpPr txBox="1"/>
          <p:nvPr/>
        </p:nvSpPr>
        <p:spPr>
          <a:xfrm>
            <a:off x="6029775" y="1194350"/>
            <a:ext cx="2931600" cy="12093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 sz="3600" b="1" i="0" u="none" strike="noStrike" cap="none">
                <a:solidFill>
                  <a:srgbClr val="002D73"/>
                </a:solidFill>
                <a:latin typeface="Proxima Nova"/>
                <a:ea typeface="Proxima Nova"/>
                <a:cs typeface="Proxima Nova"/>
                <a:sym typeface="Proxima Nova"/>
              </a:rPr>
              <a:t>What is electricity?</a:t>
            </a:r>
            <a:endParaRPr sz="3600" b="1" i="0" u="none" strike="noStrike" cap="none">
              <a:solidFill>
                <a:srgbClr val="002D73"/>
              </a:solidFill>
              <a:latin typeface="Proxima Nova"/>
              <a:ea typeface="Proxima Nova"/>
              <a:cs typeface="Proxima Nova"/>
              <a:sym typeface="Proxima Nova"/>
            </a:endParaRPr>
          </a:p>
        </p:txBody>
      </p:sp>
      <p:sp>
        <p:nvSpPr>
          <p:cNvPr id="99" name="Google Shape;99;p13"/>
          <p:cNvSpPr txBox="1"/>
          <p:nvPr/>
        </p:nvSpPr>
        <p:spPr>
          <a:xfrm>
            <a:off x="6029775" y="2668400"/>
            <a:ext cx="2767800" cy="1623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2100" b="0" i="0" u="none" strike="noStrike" cap="none">
                <a:solidFill>
                  <a:srgbClr val="646569"/>
                </a:solidFill>
                <a:latin typeface="Proxima Nova"/>
                <a:ea typeface="Proxima Nova"/>
                <a:cs typeface="Proxima Nova"/>
                <a:sym typeface="Proxima Nova"/>
              </a:rPr>
              <a:t>Electricity is the flow of tiny particles called electrons moving through a </a:t>
            </a:r>
            <a:r>
              <a:rPr lang="en" sz="2100" b="1" i="0" u="none" strike="noStrike" cap="none">
                <a:solidFill>
                  <a:srgbClr val="002D73"/>
                </a:solidFill>
                <a:latin typeface="Proxima Nova"/>
                <a:ea typeface="Proxima Nova"/>
                <a:cs typeface="Proxima Nova"/>
                <a:sym typeface="Proxima Nova"/>
              </a:rPr>
              <a:t>circuit</a:t>
            </a:r>
            <a:r>
              <a:rPr lang="en" sz="2100" b="1" i="0" u="none" strike="noStrike" cap="none">
                <a:solidFill>
                  <a:srgbClr val="646569"/>
                </a:solidFill>
                <a:latin typeface="Proxima Nova"/>
                <a:ea typeface="Proxima Nova"/>
                <a:cs typeface="Proxima Nova"/>
                <a:sym typeface="Proxima Nova"/>
              </a:rPr>
              <a:t>.</a:t>
            </a:r>
            <a:endParaRPr sz="2100" b="1" i="0" u="none" strike="noStrike" cap="none">
              <a:solidFill>
                <a:srgbClr val="646569"/>
              </a:solidFill>
              <a:latin typeface="Proxima Nova"/>
              <a:ea typeface="Proxima Nova"/>
              <a:cs typeface="Proxima Nova"/>
              <a:sym typeface="Proxima Nova"/>
            </a:endParaRPr>
          </a:p>
        </p:txBody>
      </p:sp>
      <p:pic>
        <p:nvPicPr>
          <p:cNvPr id="100" name="Google Shape;100;p13"/>
          <p:cNvPicPr preferRelativeResize="0"/>
          <p:nvPr/>
        </p:nvPicPr>
        <p:blipFill rotWithShape="1">
          <a:blip r:embed="rId4">
            <a:alphaModFix/>
          </a:blip>
          <a:srcRect/>
          <a:stretch/>
        </p:blipFill>
        <p:spPr>
          <a:xfrm>
            <a:off x="8131725" y="3696275"/>
            <a:ext cx="862450" cy="862450"/>
          </a:xfrm>
          <a:prstGeom prst="rect">
            <a:avLst/>
          </a:prstGeom>
          <a:noFill/>
          <a:ln>
            <a:noFill/>
          </a:ln>
        </p:spPr>
      </p:pic>
      <p:cxnSp>
        <p:nvCxnSpPr>
          <p:cNvPr id="101" name="Google Shape;101;p13"/>
          <p:cNvCxnSpPr/>
          <p:nvPr/>
        </p:nvCxnSpPr>
        <p:spPr>
          <a:xfrm>
            <a:off x="6107775" y="2490800"/>
            <a:ext cx="2767800" cy="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4"/>
          <p:cNvPicPr preferRelativeResize="0"/>
          <p:nvPr/>
        </p:nvPicPr>
        <p:blipFill rotWithShape="1">
          <a:blip r:embed="rId3">
            <a:alphaModFix/>
          </a:blip>
          <a:srcRect/>
          <a:stretch/>
        </p:blipFill>
        <p:spPr>
          <a:xfrm>
            <a:off x="2966275" y="298825"/>
            <a:ext cx="6061174" cy="4545875"/>
          </a:xfrm>
          <a:prstGeom prst="rect">
            <a:avLst/>
          </a:prstGeom>
          <a:noFill/>
          <a:ln>
            <a:noFill/>
          </a:ln>
        </p:spPr>
      </p:pic>
      <p:cxnSp>
        <p:nvCxnSpPr>
          <p:cNvPr id="107" name="Google Shape;107;p14"/>
          <p:cNvCxnSpPr/>
          <p:nvPr/>
        </p:nvCxnSpPr>
        <p:spPr>
          <a:xfrm>
            <a:off x="3229525" y="396300"/>
            <a:ext cx="0" cy="4350900"/>
          </a:xfrm>
          <a:prstGeom prst="straightConnector1">
            <a:avLst/>
          </a:prstGeom>
          <a:noFill/>
          <a:ln w="9525" cap="flat" cmpd="sng">
            <a:solidFill>
              <a:schemeClr val="accent4"/>
            </a:solidFill>
            <a:prstDash val="solid"/>
            <a:round/>
            <a:headEnd type="none" w="sm" len="sm"/>
            <a:tailEnd type="none" w="sm" len="sm"/>
          </a:ln>
        </p:spPr>
      </p:cxnSp>
      <p:sp>
        <p:nvSpPr>
          <p:cNvPr id="108" name="Google Shape;108;p14"/>
          <p:cNvSpPr txBox="1">
            <a:spLocks noGrp="1"/>
          </p:cNvSpPr>
          <p:nvPr>
            <p:ph type="title"/>
          </p:nvPr>
        </p:nvSpPr>
        <p:spPr>
          <a:xfrm>
            <a:off x="297925" y="396300"/>
            <a:ext cx="2931600" cy="1209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3690"/>
              <a:buNone/>
            </a:pPr>
            <a:r>
              <a:rPr lang="en" sz="3600">
                <a:solidFill>
                  <a:srgbClr val="002D73"/>
                </a:solidFill>
                <a:latin typeface="Proxima Nova"/>
                <a:ea typeface="Proxima Nova"/>
                <a:cs typeface="Proxima Nova"/>
                <a:sym typeface="Proxima Nova"/>
              </a:rPr>
              <a:t>What is electricity?</a:t>
            </a:r>
            <a:endParaRPr sz="3600">
              <a:solidFill>
                <a:srgbClr val="002D73"/>
              </a:solidFill>
              <a:latin typeface="Proxima Nova"/>
              <a:ea typeface="Proxima Nova"/>
              <a:cs typeface="Proxima Nova"/>
              <a:sym typeface="Proxima Nova"/>
            </a:endParaRPr>
          </a:p>
        </p:txBody>
      </p:sp>
      <p:sp>
        <p:nvSpPr>
          <p:cNvPr id="109" name="Google Shape;109;p14"/>
          <p:cNvSpPr txBox="1"/>
          <p:nvPr/>
        </p:nvSpPr>
        <p:spPr>
          <a:xfrm>
            <a:off x="198475" y="2571750"/>
            <a:ext cx="2767800" cy="1623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2100" b="0" i="0" u="none" strike="noStrike" cap="none">
                <a:solidFill>
                  <a:srgbClr val="646569"/>
                </a:solidFill>
                <a:latin typeface="Proxima Nova"/>
                <a:ea typeface="Proxima Nova"/>
                <a:cs typeface="Proxima Nova"/>
                <a:sym typeface="Proxima Nova"/>
              </a:rPr>
              <a:t>Electricity is the flow of tiny particles called electrons moving through a </a:t>
            </a:r>
            <a:r>
              <a:rPr lang="en" sz="2100" b="1" i="0" u="none" strike="noStrike" cap="none">
                <a:solidFill>
                  <a:srgbClr val="002D73"/>
                </a:solidFill>
                <a:latin typeface="Proxima Nova"/>
                <a:ea typeface="Proxima Nova"/>
                <a:cs typeface="Proxima Nova"/>
                <a:sym typeface="Proxima Nova"/>
              </a:rPr>
              <a:t>circuit</a:t>
            </a:r>
            <a:r>
              <a:rPr lang="en" sz="2100" b="1" i="0" u="none" strike="noStrike" cap="none">
                <a:solidFill>
                  <a:srgbClr val="646569"/>
                </a:solidFill>
                <a:latin typeface="Proxima Nova"/>
                <a:ea typeface="Proxima Nova"/>
                <a:cs typeface="Proxima Nova"/>
                <a:sym typeface="Proxima Nova"/>
              </a:rPr>
              <a:t>.</a:t>
            </a:r>
            <a:endParaRPr sz="2100" b="1" i="0" u="none" strike="noStrike" cap="none">
              <a:solidFill>
                <a:srgbClr val="646569"/>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p:nvPr/>
        </p:nvSpPr>
        <p:spPr>
          <a:xfrm>
            <a:off x="571425" y="3344050"/>
            <a:ext cx="2958000" cy="580200"/>
          </a:xfrm>
          <a:prstGeom prst="homePlate">
            <a:avLst>
              <a:gd name="adj" fmla="val 22750"/>
            </a:avLst>
          </a:prstGeom>
          <a:solidFill>
            <a:srgbClr val="002D73">
              <a:alpha val="3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5"/>
          <p:cNvSpPr/>
          <p:nvPr/>
        </p:nvSpPr>
        <p:spPr>
          <a:xfrm>
            <a:off x="2532644" y="3345188"/>
            <a:ext cx="3291600" cy="580200"/>
          </a:xfrm>
          <a:prstGeom prst="rect">
            <a:avLst/>
          </a:prstGeom>
          <a:solidFill>
            <a:srgbClr val="002D73">
              <a:alpha val="3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 name="Google Shape;116;p15"/>
          <p:cNvPicPr preferRelativeResize="0"/>
          <p:nvPr/>
        </p:nvPicPr>
        <p:blipFill rotWithShape="1">
          <a:blip r:embed="rId3">
            <a:alphaModFix/>
          </a:blip>
          <a:srcRect/>
          <a:stretch/>
        </p:blipFill>
        <p:spPr>
          <a:xfrm>
            <a:off x="5989601" y="2336325"/>
            <a:ext cx="3020000" cy="2499300"/>
          </a:xfrm>
          <a:prstGeom prst="rect">
            <a:avLst/>
          </a:prstGeom>
          <a:noFill/>
          <a:ln>
            <a:noFill/>
          </a:ln>
        </p:spPr>
      </p:pic>
      <p:sp>
        <p:nvSpPr>
          <p:cNvPr id="117" name="Google Shape;117;p15"/>
          <p:cNvSpPr txBox="1">
            <a:spLocks noGrp="1"/>
          </p:cNvSpPr>
          <p:nvPr>
            <p:ph type="title"/>
          </p:nvPr>
        </p:nvSpPr>
        <p:spPr>
          <a:xfrm>
            <a:off x="361450" y="244325"/>
            <a:ext cx="8543100" cy="649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2400"/>
              <a:buNone/>
            </a:pPr>
            <a:r>
              <a:rPr lang="en" sz="3600">
                <a:latin typeface="Proxima Nova"/>
                <a:ea typeface="Proxima Nova"/>
                <a:cs typeface="Proxima Nova"/>
                <a:sym typeface="Proxima Nova"/>
              </a:rPr>
              <a:t>Ohm’s Law </a:t>
            </a:r>
            <a:endParaRPr sz="3600">
              <a:latin typeface="Proxima Nova"/>
              <a:ea typeface="Proxima Nova"/>
              <a:cs typeface="Proxima Nova"/>
              <a:sym typeface="Proxima Nova"/>
            </a:endParaRPr>
          </a:p>
        </p:txBody>
      </p:sp>
      <p:sp>
        <p:nvSpPr>
          <p:cNvPr id="118" name="Google Shape;118;p15"/>
          <p:cNvSpPr txBox="1"/>
          <p:nvPr/>
        </p:nvSpPr>
        <p:spPr>
          <a:xfrm>
            <a:off x="402775" y="894125"/>
            <a:ext cx="7370700" cy="738900"/>
          </a:xfrm>
          <a:prstGeom prst="rect">
            <a:avLst/>
          </a:prstGeom>
          <a:noFill/>
          <a:ln>
            <a:noFill/>
          </a:ln>
        </p:spPr>
        <p:txBody>
          <a:bodyPr spcFirstLastPara="1" wrap="square" lIns="91425" tIns="91425" rIns="91425" bIns="91425" anchor="ctr" anchorCtr="0">
            <a:spAutoFit/>
          </a:bodyPr>
          <a:lstStyle/>
          <a:p>
            <a:pPr marL="0" marR="0" lvl="0" indent="0" algn="l" rtl="0">
              <a:lnSpc>
                <a:spcPct val="90000"/>
              </a:lnSpc>
              <a:spcBef>
                <a:spcPts val="0"/>
              </a:spcBef>
              <a:spcAft>
                <a:spcPts val="0"/>
              </a:spcAft>
              <a:buClr>
                <a:srgbClr val="000000"/>
              </a:buClr>
              <a:buSzPts val="2000"/>
              <a:buFont typeface="Arial"/>
              <a:buNone/>
            </a:pPr>
            <a:r>
              <a:rPr lang="en" sz="2000" b="0" i="0" u="none" strike="noStrike" cap="none">
                <a:solidFill>
                  <a:srgbClr val="002D73"/>
                </a:solidFill>
                <a:latin typeface="Proxima Nova"/>
                <a:ea typeface="Proxima Nova"/>
                <a:cs typeface="Proxima Nova"/>
                <a:sym typeface="Proxima Nova"/>
              </a:rPr>
              <a:t>Electricity is measured by the amount of pressure moving through a circuit and the amount of electrons in the circuit.</a:t>
            </a:r>
            <a:endParaRPr sz="1400" b="0" i="0" u="none" strike="noStrike" cap="none">
              <a:solidFill>
                <a:srgbClr val="002D73"/>
              </a:solidFill>
              <a:latin typeface="Proxima Nova"/>
              <a:ea typeface="Proxima Nova"/>
              <a:cs typeface="Proxima Nova"/>
              <a:sym typeface="Proxima Nova"/>
            </a:endParaRPr>
          </a:p>
        </p:txBody>
      </p:sp>
      <p:pic>
        <p:nvPicPr>
          <p:cNvPr id="119" name="Google Shape;119;p15"/>
          <p:cNvPicPr preferRelativeResize="0"/>
          <p:nvPr/>
        </p:nvPicPr>
        <p:blipFill rotWithShape="1">
          <a:blip r:embed="rId4">
            <a:alphaModFix/>
          </a:blip>
          <a:srcRect/>
          <a:stretch/>
        </p:blipFill>
        <p:spPr>
          <a:xfrm>
            <a:off x="402775" y="1909875"/>
            <a:ext cx="446150" cy="150200"/>
          </a:xfrm>
          <a:prstGeom prst="rect">
            <a:avLst/>
          </a:prstGeom>
          <a:noFill/>
          <a:ln>
            <a:noFill/>
          </a:ln>
        </p:spPr>
      </p:pic>
      <p:sp>
        <p:nvSpPr>
          <p:cNvPr id="120" name="Google Shape;120;p15"/>
          <p:cNvSpPr txBox="1">
            <a:spLocks noGrp="1"/>
          </p:cNvSpPr>
          <p:nvPr>
            <p:ph type="title"/>
          </p:nvPr>
        </p:nvSpPr>
        <p:spPr>
          <a:xfrm>
            <a:off x="893775" y="1821300"/>
            <a:ext cx="6611400" cy="14385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2400"/>
              <a:buNone/>
            </a:pPr>
            <a:r>
              <a:rPr lang="en" sz="1800" b="0">
                <a:solidFill>
                  <a:srgbClr val="646569"/>
                </a:solidFill>
                <a:latin typeface="Proxima Nova"/>
                <a:ea typeface="Proxima Nova"/>
                <a:cs typeface="Proxima Nova"/>
                <a:sym typeface="Proxima Nova"/>
              </a:rPr>
              <a:t>The pressure is called </a:t>
            </a:r>
            <a:r>
              <a:rPr lang="en" sz="1800">
                <a:solidFill>
                  <a:srgbClr val="646569"/>
                </a:solidFill>
                <a:latin typeface="Proxima Nova"/>
                <a:ea typeface="Proxima Nova"/>
                <a:cs typeface="Proxima Nova"/>
                <a:sym typeface="Proxima Nova"/>
              </a:rPr>
              <a:t>volts</a:t>
            </a:r>
            <a:r>
              <a:rPr lang="en" sz="1800" b="0">
                <a:solidFill>
                  <a:srgbClr val="646569"/>
                </a:solidFill>
                <a:latin typeface="Proxima Nova"/>
                <a:ea typeface="Proxima Nova"/>
                <a:cs typeface="Proxima Nova"/>
                <a:sym typeface="Proxima Nova"/>
              </a:rPr>
              <a:t>. The voltage pushes electrons.</a:t>
            </a:r>
            <a:endParaRPr sz="1800" b="0">
              <a:solidFill>
                <a:srgbClr val="646569"/>
              </a:solidFill>
              <a:latin typeface="Proxima Nova"/>
              <a:ea typeface="Proxima Nova"/>
              <a:cs typeface="Proxima Nova"/>
              <a:sym typeface="Proxima Nova"/>
            </a:endParaRPr>
          </a:p>
          <a:p>
            <a:pPr marL="457200" lvl="0" indent="0" algn="l" rtl="0">
              <a:lnSpc>
                <a:spcPct val="90000"/>
              </a:lnSpc>
              <a:spcBef>
                <a:spcPts val="0"/>
              </a:spcBef>
              <a:spcAft>
                <a:spcPts val="0"/>
              </a:spcAft>
              <a:buSzPts val="2400"/>
              <a:buNone/>
            </a:pPr>
            <a:endParaRPr sz="1800" b="0">
              <a:solidFill>
                <a:srgbClr val="646569"/>
              </a:solidFill>
              <a:latin typeface="Proxima Nova"/>
              <a:ea typeface="Proxima Nova"/>
              <a:cs typeface="Proxima Nova"/>
              <a:sym typeface="Proxima Nova"/>
            </a:endParaRPr>
          </a:p>
          <a:p>
            <a:pPr marL="0" lvl="0" indent="0" algn="l" rtl="0">
              <a:lnSpc>
                <a:spcPct val="90000"/>
              </a:lnSpc>
              <a:spcBef>
                <a:spcPts val="0"/>
              </a:spcBef>
              <a:spcAft>
                <a:spcPts val="0"/>
              </a:spcAft>
              <a:buSzPts val="2400"/>
              <a:buNone/>
            </a:pPr>
            <a:r>
              <a:rPr lang="en" sz="1800">
                <a:solidFill>
                  <a:srgbClr val="646569"/>
                </a:solidFill>
                <a:latin typeface="Proxima Nova"/>
                <a:ea typeface="Proxima Nova"/>
                <a:cs typeface="Proxima Nova"/>
                <a:sym typeface="Proxima Nova"/>
              </a:rPr>
              <a:t>Current</a:t>
            </a:r>
            <a:r>
              <a:rPr lang="en" sz="1800" b="0">
                <a:solidFill>
                  <a:srgbClr val="646569"/>
                </a:solidFill>
                <a:latin typeface="Proxima Nova"/>
                <a:ea typeface="Proxima Nova"/>
                <a:cs typeface="Proxima Nova"/>
                <a:sym typeface="Proxima Nova"/>
              </a:rPr>
              <a:t> is the amount of electrons are called amps.  </a:t>
            </a:r>
            <a:endParaRPr sz="1800" b="0">
              <a:solidFill>
                <a:srgbClr val="646569"/>
              </a:solidFill>
              <a:latin typeface="Proxima Nova"/>
              <a:ea typeface="Proxima Nova"/>
              <a:cs typeface="Proxima Nova"/>
              <a:sym typeface="Proxima Nova"/>
            </a:endParaRPr>
          </a:p>
          <a:p>
            <a:pPr marL="0" lvl="0" indent="0" algn="l" rtl="0">
              <a:lnSpc>
                <a:spcPct val="90000"/>
              </a:lnSpc>
              <a:spcBef>
                <a:spcPts val="0"/>
              </a:spcBef>
              <a:spcAft>
                <a:spcPts val="0"/>
              </a:spcAft>
              <a:buSzPts val="2400"/>
              <a:buNone/>
            </a:pPr>
            <a:endParaRPr sz="1800" b="0">
              <a:solidFill>
                <a:srgbClr val="646569"/>
              </a:solidFill>
              <a:latin typeface="Proxima Nova"/>
              <a:ea typeface="Proxima Nova"/>
              <a:cs typeface="Proxima Nova"/>
              <a:sym typeface="Proxima Nova"/>
            </a:endParaRPr>
          </a:p>
          <a:p>
            <a:pPr marL="0" lvl="0" indent="0" algn="l" rtl="0">
              <a:lnSpc>
                <a:spcPct val="90000"/>
              </a:lnSpc>
              <a:spcBef>
                <a:spcPts val="0"/>
              </a:spcBef>
              <a:spcAft>
                <a:spcPts val="0"/>
              </a:spcAft>
              <a:buSzPts val="2400"/>
              <a:buNone/>
            </a:pPr>
            <a:r>
              <a:rPr lang="en" sz="1800" b="0">
                <a:solidFill>
                  <a:srgbClr val="646569"/>
                </a:solidFill>
                <a:latin typeface="Proxima Nova"/>
                <a:ea typeface="Proxima Nova"/>
                <a:cs typeface="Proxima Nova"/>
                <a:sym typeface="Proxima Nova"/>
              </a:rPr>
              <a:t>The opposition to the electrical flow is </a:t>
            </a:r>
            <a:r>
              <a:rPr lang="en" sz="1800">
                <a:solidFill>
                  <a:srgbClr val="646569"/>
                </a:solidFill>
                <a:latin typeface="Proxima Nova"/>
                <a:ea typeface="Proxima Nova"/>
                <a:cs typeface="Proxima Nova"/>
                <a:sym typeface="Proxima Nova"/>
              </a:rPr>
              <a:t>resistance</a:t>
            </a:r>
            <a:r>
              <a:rPr lang="en" sz="1800" b="0">
                <a:solidFill>
                  <a:srgbClr val="646569"/>
                </a:solidFill>
                <a:latin typeface="Proxima Nova"/>
                <a:ea typeface="Proxima Nova"/>
                <a:cs typeface="Proxima Nova"/>
                <a:sym typeface="Proxima Nova"/>
              </a:rPr>
              <a:t>. </a:t>
            </a:r>
            <a:endParaRPr sz="1800" b="0">
              <a:solidFill>
                <a:srgbClr val="646569"/>
              </a:solidFill>
              <a:latin typeface="Proxima Nova"/>
              <a:ea typeface="Proxima Nova"/>
              <a:cs typeface="Proxima Nova"/>
              <a:sym typeface="Proxima Nova"/>
            </a:endParaRPr>
          </a:p>
        </p:txBody>
      </p:sp>
      <p:pic>
        <p:nvPicPr>
          <p:cNvPr id="121" name="Google Shape;121;p15"/>
          <p:cNvPicPr preferRelativeResize="0"/>
          <p:nvPr/>
        </p:nvPicPr>
        <p:blipFill rotWithShape="1">
          <a:blip r:embed="rId4">
            <a:alphaModFix/>
          </a:blip>
          <a:srcRect/>
          <a:stretch/>
        </p:blipFill>
        <p:spPr>
          <a:xfrm>
            <a:off x="402775" y="2421550"/>
            <a:ext cx="446150" cy="150200"/>
          </a:xfrm>
          <a:prstGeom prst="rect">
            <a:avLst/>
          </a:prstGeom>
          <a:noFill/>
          <a:ln>
            <a:noFill/>
          </a:ln>
        </p:spPr>
      </p:pic>
      <p:pic>
        <p:nvPicPr>
          <p:cNvPr id="122" name="Google Shape;122;p15"/>
          <p:cNvPicPr preferRelativeResize="0"/>
          <p:nvPr/>
        </p:nvPicPr>
        <p:blipFill rotWithShape="1">
          <a:blip r:embed="rId4">
            <a:alphaModFix/>
          </a:blip>
          <a:srcRect/>
          <a:stretch/>
        </p:blipFill>
        <p:spPr>
          <a:xfrm>
            <a:off x="402775" y="2882800"/>
            <a:ext cx="446150" cy="150200"/>
          </a:xfrm>
          <a:prstGeom prst="rect">
            <a:avLst/>
          </a:prstGeom>
          <a:noFill/>
          <a:ln>
            <a:noFill/>
          </a:ln>
        </p:spPr>
      </p:pic>
      <p:sp>
        <p:nvSpPr>
          <p:cNvPr id="123" name="Google Shape;123;p15"/>
          <p:cNvSpPr/>
          <p:nvPr/>
        </p:nvSpPr>
        <p:spPr>
          <a:xfrm>
            <a:off x="402775" y="3344050"/>
            <a:ext cx="2958000" cy="580200"/>
          </a:xfrm>
          <a:prstGeom prst="homePlate">
            <a:avLst>
              <a:gd name="adj" fmla="val 22750"/>
            </a:avLst>
          </a:prstGeom>
          <a:solidFill>
            <a:srgbClr val="002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5"/>
          <p:cNvSpPr/>
          <p:nvPr/>
        </p:nvSpPr>
        <p:spPr>
          <a:xfrm>
            <a:off x="2532644" y="4076363"/>
            <a:ext cx="3291600" cy="580200"/>
          </a:xfrm>
          <a:prstGeom prst="rect">
            <a:avLst/>
          </a:prstGeom>
          <a:solidFill>
            <a:srgbClr val="002D73">
              <a:alpha val="3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5"/>
          <p:cNvSpPr/>
          <p:nvPr/>
        </p:nvSpPr>
        <p:spPr>
          <a:xfrm>
            <a:off x="402775" y="4075225"/>
            <a:ext cx="2958000" cy="580200"/>
          </a:xfrm>
          <a:prstGeom prst="homePlate">
            <a:avLst>
              <a:gd name="adj" fmla="val 22750"/>
            </a:avLst>
          </a:prstGeom>
          <a:solidFill>
            <a:srgbClr val="002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5"/>
          <p:cNvSpPr txBox="1">
            <a:spLocks noGrp="1"/>
          </p:cNvSpPr>
          <p:nvPr>
            <p:ph type="title"/>
          </p:nvPr>
        </p:nvSpPr>
        <p:spPr>
          <a:xfrm>
            <a:off x="3622300" y="3344050"/>
            <a:ext cx="1753800" cy="580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100"/>
              <a:buNone/>
            </a:pPr>
            <a:r>
              <a:rPr lang="en" sz="1800" b="0">
                <a:solidFill>
                  <a:srgbClr val="002D73"/>
                </a:solidFill>
                <a:latin typeface="Proxima Nova"/>
                <a:ea typeface="Proxima Nova"/>
                <a:cs typeface="Proxima Nova"/>
                <a:sym typeface="Proxima Nova"/>
              </a:rPr>
              <a:t>Current X </a:t>
            </a:r>
            <a:r>
              <a:rPr lang="en" sz="1800">
                <a:solidFill>
                  <a:srgbClr val="002D73"/>
                </a:solidFill>
                <a:latin typeface="Proxima Nova"/>
                <a:ea typeface="Proxima Nova"/>
                <a:cs typeface="Proxima Nova"/>
                <a:sym typeface="Proxima Nova"/>
              </a:rPr>
              <a:t>Voltage </a:t>
            </a:r>
            <a:endParaRPr sz="1820">
              <a:solidFill>
                <a:srgbClr val="002D73"/>
              </a:solidFill>
              <a:latin typeface="Proxima Nova"/>
              <a:ea typeface="Proxima Nova"/>
              <a:cs typeface="Proxima Nova"/>
              <a:sym typeface="Proxima Nova"/>
            </a:endParaRPr>
          </a:p>
        </p:txBody>
      </p:sp>
      <p:sp>
        <p:nvSpPr>
          <p:cNvPr id="127" name="Google Shape;127;p15"/>
          <p:cNvSpPr txBox="1">
            <a:spLocks noGrp="1"/>
          </p:cNvSpPr>
          <p:nvPr>
            <p:ph type="title"/>
          </p:nvPr>
        </p:nvSpPr>
        <p:spPr>
          <a:xfrm>
            <a:off x="778850" y="3344050"/>
            <a:ext cx="1753800" cy="580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990"/>
              <a:buNone/>
            </a:pPr>
            <a:r>
              <a:rPr lang="en" sz="1820">
                <a:solidFill>
                  <a:schemeClr val="lt1"/>
                </a:solidFill>
                <a:latin typeface="Proxima Nova"/>
                <a:ea typeface="Proxima Nova"/>
                <a:cs typeface="Proxima Nova"/>
                <a:sym typeface="Proxima Nova"/>
              </a:rPr>
              <a:t>Power</a:t>
            </a:r>
            <a:r>
              <a:rPr lang="en" sz="1820" b="0">
                <a:solidFill>
                  <a:schemeClr val="lt1"/>
                </a:solidFill>
                <a:latin typeface="Proxima Nova"/>
                <a:ea typeface="Proxima Nova"/>
                <a:cs typeface="Proxima Nova"/>
                <a:sym typeface="Proxima Nova"/>
              </a:rPr>
              <a:t> </a:t>
            </a:r>
            <a:endParaRPr sz="1820" b="0">
              <a:solidFill>
                <a:schemeClr val="lt1"/>
              </a:solidFill>
              <a:latin typeface="Proxima Nova"/>
              <a:ea typeface="Proxima Nova"/>
              <a:cs typeface="Proxima Nova"/>
              <a:sym typeface="Proxima Nova"/>
            </a:endParaRPr>
          </a:p>
          <a:p>
            <a:pPr marL="0" lvl="0" indent="0" algn="ctr" rtl="0">
              <a:lnSpc>
                <a:spcPct val="90000"/>
              </a:lnSpc>
              <a:spcBef>
                <a:spcPts val="0"/>
              </a:spcBef>
              <a:spcAft>
                <a:spcPts val="0"/>
              </a:spcAft>
              <a:buSzPts val="990"/>
              <a:buNone/>
            </a:pPr>
            <a:r>
              <a:rPr lang="en" sz="1820" b="0">
                <a:solidFill>
                  <a:schemeClr val="lt1"/>
                </a:solidFill>
                <a:latin typeface="Proxima Nova"/>
                <a:ea typeface="Proxima Nova"/>
                <a:cs typeface="Proxima Nova"/>
                <a:sym typeface="Proxima Nova"/>
              </a:rPr>
              <a:t>(Watts)  </a:t>
            </a:r>
            <a:endParaRPr sz="1820" b="0">
              <a:solidFill>
                <a:schemeClr val="lt1"/>
              </a:solidFill>
              <a:latin typeface="Proxima Nova"/>
              <a:ea typeface="Proxima Nova"/>
              <a:cs typeface="Proxima Nova"/>
              <a:sym typeface="Proxima Nova"/>
            </a:endParaRPr>
          </a:p>
        </p:txBody>
      </p:sp>
      <p:sp>
        <p:nvSpPr>
          <p:cNvPr id="128" name="Google Shape;128;p15"/>
          <p:cNvSpPr/>
          <p:nvPr/>
        </p:nvSpPr>
        <p:spPr>
          <a:xfrm>
            <a:off x="571425" y="4075225"/>
            <a:ext cx="2958000" cy="580200"/>
          </a:xfrm>
          <a:prstGeom prst="homePlate">
            <a:avLst>
              <a:gd name="adj" fmla="val 22750"/>
            </a:avLst>
          </a:prstGeom>
          <a:solidFill>
            <a:srgbClr val="002D73">
              <a:alpha val="3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5"/>
          <p:cNvSpPr txBox="1">
            <a:spLocks noGrp="1"/>
          </p:cNvSpPr>
          <p:nvPr>
            <p:ph type="title"/>
          </p:nvPr>
        </p:nvSpPr>
        <p:spPr>
          <a:xfrm>
            <a:off x="3622300" y="4075225"/>
            <a:ext cx="1753800" cy="580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100"/>
              <a:buNone/>
            </a:pPr>
            <a:r>
              <a:rPr lang="en" sz="1800" b="0">
                <a:solidFill>
                  <a:srgbClr val="002D73"/>
                </a:solidFill>
                <a:latin typeface="Proxima Nova"/>
                <a:ea typeface="Proxima Nova"/>
                <a:cs typeface="Proxima Nova"/>
                <a:sym typeface="Proxima Nova"/>
              </a:rPr>
              <a:t>Current X </a:t>
            </a:r>
            <a:r>
              <a:rPr lang="en" sz="1800">
                <a:solidFill>
                  <a:srgbClr val="002D73"/>
                </a:solidFill>
                <a:latin typeface="Proxima Nova"/>
                <a:ea typeface="Proxima Nova"/>
                <a:cs typeface="Proxima Nova"/>
                <a:sym typeface="Proxima Nova"/>
              </a:rPr>
              <a:t>Resistance</a:t>
            </a:r>
            <a:endParaRPr sz="1820">
              <a:solidFill>
                <a:srgbClr val="002D73"/>
              </a:solidFill>
              <a:latin typeface="Proxima Nova"/>
              <a:ea typeface="Proxima Nova"/>
              <a:cs typeface="Proxima Nova"/>
              <a:sym typeface="Proxima Nova"/>
            </a:endParaRPr>
          </a:p>
        </p:txBody>
      </p:sp>
      <p:sp>
        <p:nvSpPr>
          <p:cNvPr id="130" name="Google Shape;130;p15"/>
          <p:cNvSpPr txBox="1">
            <a:spLocks noGrp="1"/>
          </p:cNvSpPr>
          <p:nvPr>
            <p:ph type="title"/>
          </p:nvPr>
        </p:nvSpPr>
        <p:spPr>
          <a:xfrm>
            <a:off x="778850" y="4075225"/>
            <a:ext cx="1753800" cy="580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100"/>
              <a:buFont typeface="Arial"/>
              <a:buNone/>
            </a:pPr>
            <a:r>
              <a:rPr lang="en" sz="1800" b="0">
                <a:solidFill>
                  <a:schemeClr val="lt1"/>
                </a:solidFill>
                <a:latin typeface="Proxima Nova"/>
                <a:ea typeface="Proxima Nova"/>
                <a:cs typeface="Proxima Nova"/>
                <a:sym typeface="Proxima Nova"/>
              </a:rPr>
              <a:t>Voltage</a:t>
            </a:r>
            <a:endParaRPr sz="1820" b="0">
              <a:solidFill>
                <a:schemeClr val="lt1"/>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6"/>
          <p:cNvPicPr preferRelativeResize="0"/>
          <p:nvPr/>
        </p:nvPicPr>
        <p:blipFill rotWithShape="1">
          <a:blip r:embed="rId3">
            <a:alphaModFix/>
          </a:blip>
          <a:srcRect l="12019" r="14331"/>
          <a:stretch/>
        </p:blipFill>
        <p:spPr>
          <a:xfrm>
            <a:off x="8400" y="1155600"/>
            <a:ext cx="9127199" cy="3738611"/>
          </a:xfrm>
          <a:prstGeom prst="rect">
            <a:avLst/>
          </a:prstGeom>
          <a:noFill/>
          <a:ln>
            <a:noFill/>
          </a:ln>
        </p:spPr>
      </p:pic>
      <p:sp>
        <p:nvSpPr>
          <p:cNvPr id="136" name="Google Shape;136;p16"/>
          <p:cNvSpPr txBox="1">
            <a:spLocks noGrp="1"/>
          </p:cNvSpPr>
          <p:nvPr>
            <p:ph type="title"/>
          </p:nvPr>
        </p:nvSpPr>
        <p:spPr>
          <a:xfrm>
            <a:off x="751300" y="380875"/>
            <a:ext cx="8210100" cy="6831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3690"/>
              <a:buNone/>
            </a:pPr>
            <a:r>
              <a:rPr lang="en" sz="3304">
                <a:solidFill>
                  <a:srgbClr val="646569"/>
                </a:solidFill>
                <a:latin typeface="Proxima Nova"/>
                <a:ea typeface="Proxima Nova"/>
                <a:cs typeface="Proxima Nova"/>
                <a:sym typeface="Proxima Nova"/>
              </a:rPr>
              <a:t>New York Skyline lights are turned off. </a:t>
            </a:r>
            <a:endParaRPr sz="3304">
              <a:solidFill>
                <a:srgbClr val="646569"/>
              </a:solidFill>
              <a:latin typeface="Proxima Nova"/>
              <a:ea typeface="Proxima Nova"/>
              <a:cs typeface="Proxima Nova"/>
              <a:sym typeface="Proxima Nova"/>
            </a:endParaRPr>
          </a:p>
          <a:p>
            <a:pPr marL="0" lvl="0" indent="0" algn="ctr" rtl="0">
              <a:lnSpc>
                <a:spcPct val="100000"/>
              </a:lnSpc>
              <a:spcBef>
                <a:spcPts val="0"/>
              </a:spcBef>
              <a:spcAft>
                <a:spcPts val="0"/>
              </a:spcAft>
              <a:buSzPts val="3690"/>
              <a:buNone/>
            </a:pPr>
            <a:r>
              <a:rPr lang="en" sz="3304">
                <a:latin typeface="Proxima Nova"/>
                <a:ea typeface="Proxima Nova"/>
                <a:cs typeface="Proxima Nova"/>
                <a:sym typeface="Proxima Nova"/>
              </a:rPr>
              <a:t>Let’s build a circuit to turn them back on. </a:t>
            </a:r>
            <a:endParaRPr sz="3304">
              <a:latin typeface="Proxima Nova"/>
              <a:ea typeface="Proxima Nova"/>
              <a:cs typeface="Proxima Nova"/>
              <a:sym typeface="Proxima Nova"/>
            </a:endParaRPr>
          </a:p>
        </p:txBody>
      </p:sp>
      <p:sp>
        <p:nvSpPr>
          <p:cNvPr id="137" name="Google Shape;137;p16"/>
          <p:cNvSpPr txBox="1"/>
          <p:nvPr/>
        </p:nvSpPr>
        <p:spPr>
          <a:xfrm>
            <a:off x="8400" y="0"/>
            <a:ext cx="117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2D73"/>
                </a:solidFill>
              </a:rPr>
              <a:t>Activity 1</a:t>
            </a:r>
            <a:endParaRPr b="1">
              <a:solidFill>
                <a:srgbClr val="002D7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7"/>
          <p:cNvSpPr txBox="1">
            <a:spLocks noGrp="1"/>
          </p:cNvSpPr>
          <p:nvPr>
            <p:ph type="title"/>
          </p:nvPr>
        </p:nvSpPr>
        <p:spPr>
          <a:xfrm>
            <a:off x="199500" y="165650"/>
            <a:ext cx="8761800" cy="1179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4100"/>
              <a:buNone/>
            </a:pPr>
            <a:r>
              <a:rPr lang="en" sz="3000"/>
              <a:t>ACTIVITY 1  </a:t>
            </a:r>
            <a:br>
              <a:rPr lang="en" sz="3000"/>
            </a:br>
            <a:r>
              <a:rPr lang="en" sz="3000"/>
              <a:t>New York City Skyline</a:t>
            </a:r>
            <a:endParaRPr sz="3000"/>
          </a:p>
        </p:txBody>
      </p:sp>
      <p:pic>
        <p:nvPicPr>
          <p:cNvPr id="143" name="Google Shape;143;p17"/>
          <p:cNvPicPr preferRelativeResize="0"/>
          <p:nvPr/>
        </p:nvPicPr>
        <p:blipFill rotWithShape="1">
          <a:blip r:embed="rId3">
            <a:alphaModFix/>
          </a:blip>
          <a:srcRect/>
          <a:stretch/>
        </p:blipFill>
        <p:spPr>
          <a:xfrm rot="-387375">
            <a:off x="682395" y="1659573"/>
            <a:ext cx="3785866" cy="2925454"/>
          </a:xfrm>
          <a:prstGeom prst="rect">
            <a:avLst/>
          </a:prstGeom>
          <a:noFill/>
          <a:ln w="9525" cap="flat" cmpd="sng">
            <a:solidFill>
              <a:srgbClr val="CCCCCC"/>
            </a:solidFill>
            <a:prstDash val="solid"/>
            <a:round/>
            <a:headEnd type="none" w="sm" len="sm"/>
            <a:tailEnd type="none" w="sm" len="sm"/>
          </a:ln>
          <a:effectLst>
            <a:outerShdw blurRad="57150" dist="19050" dir="5400000" algn="bl" rotWithShape="0">
              <a:srgbClr val="646569">
                <a:alpha val="49803"/>
              </a:srgbClr>
            </a:outerShdw>
          </a:effectLst>
        </p:spPr>
      </p:pic>
      <p:pic>
        <p:nvPicPr>
          <p:cNvPr id="144" name="Google Shape;144;p17"/>
          <p:cNvPicPr preferRelativeResize="0"/>
          <p:nvPr/>
        </p:nvPicPr>
        <p:blipFill rotWithShape="1">
          <a:blip r:embed="rId4">
            <a:alphaModFix/>
          </a:blip>
          <a:srcRect/>
          <a:stretch/>
        </p:blipFill>
        <p:spPr>
          <a:xfrm>
            <a:off x="5008350" y="1345250"/>
            <a:ext cx="3197299" cy="3122425"/>
          </a:xfrm>
          <a:prstGeom prst="rect">
            <a:avLst/>
          </a:prstGeom>
          <a:noFill/>
          <a:ln>
            <a:noFill/>
          </a:ln>
        </p:spPr>
      </p:pic>
      <p:sp>
        <p:nvSpPr>
          <p:cNvPr id="145" name="Google Shape;145;p17"/>
          <p:cNvSpPr txBox="1"/>
          <p:nvPr/>
        </p:nvSpPr>
        <p:spPr>
          <a:xfrm>
            <a:off x="243850" y="1303225"/>
            <a:ext cx="1496100" cy="319500"/>
          </a:xfrm>
          <a:prstGeom prst="rect">
            <a:avLst/>
          </a:prstGeom>
          <a:noFill/>
          <a:ln>
            <a:noFill/>
          </a:ln>
        </p:spPr>
        <p:txBody>
          <a:bodyPr spcFirstLastPara="1" wrap="square" lIns="0"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6BA6"/>
                </a:solidFill>
                <a:latin typeface="Proxima Nova"/>
                <a:ea typeface="Proxima Nova"/>
                <a:cs typeface="Proxima Nova"/>
                <a:sym typeface="Proxima Nova"/>
              </a:rPr>
              <a:t>MATERIALS</a:t>
            </a:r>
            <a:endParaRPr sz="1900" b="0" i="0" u="none" strike="noStrike" cap="none">
              <a:solidFill>
                <a:srgbClr val="006BA6"/>
              </a:solidFill>
              <a:latin typeface="Proxima Nova"/>
              <a:ea typeface="Proxima Nova"/>
              <a:cs typeface="Proxima Nova"/>
              <a:sym typeface="Proxima Nova"/>
            </a:endParaRPr>
          </a:p>
        </p:txBody>
      </p:sp>
      <p:cxnSp>
        <p:nvCxnSpPr>
          <p:cNvPr id="146" name="Google Shape;146;p17"/>
          <p:cNvCxnSpPr/>
          <p:nvPr/>
        </p:nvCxnSpPr>
        <p:spPr>
          <a:xfrm>
            <a:off x="243850" y="1256050"/>
            <a:ext cx="1386600" cy="0"/>
          </a:xfrm>
          <a:prstGeom prst="straightConnector1">
            <a:avLst/>
          </a:prstGeom>
          <a:noFill/>
          <a:ln w="19050" cap="flat" cmpd="sng">
            <a:solidFill>
              <a:srgbClr val="FFC000"/>
            </a:solidFill>
            <a:prstDash val="solid"/>
            <a:round/>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8"/>
          <p:cNvSpPr/>
          <p:nvPr/>
        </p:nvSpPr>
        <p:spPr>
          <a:xfrm>
            <a:off x="235350" y="891425"/>
            <a:ext cx="8673300" cy="3159900"/>
          </a:xfrm>
          <a:prstGeom prst="rect">
            <a:avLst/>
          </a:prstGeom>
          <a:solidFill>
            <a:srgbClr val="002D7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2" name="Google Shape;152;p18"/>
          <p:cNvGrpSpPr/>
          <p:nvPr/>
        </p:nvGrpSpPr>
        <p:grpSpPr>
          <a:xfrm>
            <a:off x="802575" y="1126750"/>
            <a:ext cx="7538850" cy="1571700"/>
            <a:chOff x="696550" y="1126750"/>
            <a:chExt cx="7538850" cy="1571700"/>
          </a:xfrm>
        </p:grpSpPr>
        <p:sp>
          <p:nvSpPr>
            <p:cNvPr id="153" name="Google Shape;153;p18"/>
            <p:cNvSpPr/>
            <p:nvPr/>
          </p:nvSpPr>
          <p:spPr>
            <a:xfrm>
              <a:off x="696550" y="1126750"/>
              <a:ext cx="1571700" cy="15717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8"/>
            <p:cNvSpPr/>
            <p:nvPr/>
          </p:nvSpPr>
          <p:spPr>
            <a:xfrm>
              <a:off x="3680125" y="1126750"/>
              <a:ext cx="1571700" cy="15717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8"/>
            <p:cNvSpPr/>
            <p:nvPr/>
          </p:nvSpPr>
          <p:spPr>
            <a:xfrm>
              <a:off x="6663700" y="1126750"/>
              <a:ext cx="1571700" cy="15717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56" name="Google Shape;156;p18"/>
          <p:cNvPicPr preferRelativeResize="0"/>
          <p:nvPr/>
        </p:nvPicPr>
        <p:blipFill rotWithShape="1">
          <a:blip r:embed="rId3">
            <a:alphaModFix/>
          </a:blip>
          <a:srcRect/>
          <a:stretch/>
        </p:blipFill>
        <p:spPr>
          <a:xfrm>
            <a:off x="4071436" y="1502095"/>
            <a:ext cx="1001128" cy="892614"/>
          </a:xfrm>
          <a:prstGeom prst="rect">
            <a:avLst/>
          </a:prstGeom>
          <a:noFill/>
          <a:ln>
            <a:noFill/>
          </a:ln>
        </p:spPr>
      </p:pic>
      <p:pic>
        <p:nvPicPr>
          <p:cNvPr id="157" name="Google Shape;157;p18"/>
          <p:cNvPicPr preferRelativeResize="0"/>
          <p:nvPr/>
        </p:nvPicPr>
        <p:blipFill rotWithShape="1">
          <a:blip r:embed="rId4">
            <a:alphaModFix/>
          </a:blip>
          <a:srcRect t="37164" b="33769"/>
          <a:stretch/>
        </p:blipFill>
        <p:spPr>
          <a:xfrm>
            <a:off x="6860175" y="1755725"/>
            <a:ext cx="1367250" cy="385370"/>
          </a:xfrm>
          <a:prstGeom prst="rect">
            <a:avLst/>
          </a:prstGeom>
          <a:noFill/>
          <a:ln>
            <a:noFill/>
          </a:ln>
        </p:spPr>
      </p:pic>
      <p:pic>
        <p:nvPicPr>
          <p:cNvPr id="158" name="Google Shape;158;p18"/>
          <p:cNvPicPr preferRelativeResize="0"/>
          <p:nvPr/>
        </p:nvPicPr>
        <p:blipFill rotWithShape="1">
          <a:blip r:embed="rId5">
            <a:alphaModFix/>
          </a:blip>
          <a:srcRect l="11719" t="16916" r="3166" b="23327"/>
          <a:stretch/>
        </p:blipFill>
        <p:spPr>
          <a:xfrm>
            <a:off x="916575" y="1604676"/>
            <a:ext cx="1367250" cy="687475"/>
          </a:xfrm>
          <a:prstGeom prst="rect">
            <a:avLst/>
          </a:prstGeom>
          <a:noFill/>
          <a:ln>
            <a:noFill/>
          </a:ln>
        </p:spPr>
      </p:pic>
      <p:sp>
        <p:nvSpPr>
          <p:cNvPr id="159" name="Google Shape;159;p18"/>
          <p:cNvSpPr txBox="1"/>
          <p:nvPr/>
        </p:nvSpPr>
        <p:spPr>
          <a:xfrm>
            <a:off x="6522138" y="2979338"/>
            <a:ext cx="1954800" cy="851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Proxima Nova"/>
                <a:ea typeface="Proxima Nova"/>
                <a:cs typeface="Proxima Nova"/>
                <a:sym typeface="Proxima Nova"/>
              </a:rPr>
              <a:t>LED light</a:t>
            </a:r>
            <a:br>
              <a:rPr lang="en" sz="2000" b="1" i="0" u="none" strike="noStrike" cap="none">
                <a:solidFill>
                  <a:schemeClr val="lt1"/>
                </a:solidFill>
                <a:latin typeface="Proxima Nova"/>
                <a:ea typeface="Proxima Nova"/>
                <a:cs typeface="Proxima Nova"/>
                <a:sym typeface="Proxima Nova"/>
              </a:rPr>
            </a:br>
            <a:r>
              <a:rPr lang="en" sz="2000" b="1" i="0" u="none" strike="noStrike" cap="none">
                <a:solidFill>
                  <a:srgbClr val="FFC000"/>
                </a:solidFill>
                <a:latin typeface="Proxima Nova"/>
                <a:ea typeface="Proxima Nova"/>
                <a:cs typeface="Proxima Nova"/>
                <a:sym typeface="Proxima Nova"/>
              </a:rPr>
              <a:t>LOAD</a:t>
            </a:r>
            <a:endParaRPr sz="2000" b="1" i="0" u="none" strike="noStrike" cap="none">
              <a:solidFill>
                <a:srgbClr val="FFC000"/>
              </a:solidFill>
              <a:latin typeface="Proxima Nova"/>
              <a:ea typeface="Proxima Nova"/>
              <a:cs typeface="Proxima Nova"/>
              <a:sym typeface="Proxima Nova"/>
            </a:endParaRPr>
          </a:p>
        </p:txBody>
      </p:sp>
      <p:sp>
        <p:nvSpPr>
          <p:cNvPr id="160" name="Google Shape;160;p18"/>
          <p:cNvSpPr txBox="1"/>
          <p:nvPr/>
        </p:nvSpPr>
        <p:spPr>
          <a:xfrm>
            <a:off x="3255388" y="2979338"/>
            <a:ext cx="2185200" cy="851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44"/>
              <a:buFont typeface="Arial"/>
              <a:buNone/>
            </a:pPr>
            <a:r>
              <a:rPr lang="en" sz="2444" b="1" i="0" u="none" strike="noStrike" cap="none">
                <a:solidFill>
                  <a:schemeClr val="lt1"/>
                </a:solidFill>
                <a:latin typeface="Proxima Nova"/>
                <a:ea typeface="Proxima Nova"/>
                <a:cs typeface="Proxima Nova"/>
                <a:sym typeface="Proxima Nova"/>
              </a:rPr>
              <a:t>Battery</a:t>
            </a:r>
            <a:br>
              <a:rPr lang="en" sz="2000" b="1" i="0" u="none" strike="noStrike" cap="none">
                <a:solidFill>
                  <a:schemeClr val="lt1"/>
                </a:solidFill>
                <a:latin typeface="Proxima Nova"/>
                <a:ea typeface="Proxima Nova"/>
                <a:cs typeface="Proxima Nova"/>
                <a:sym typeface="Proxima Nova"/>
              </a:rPr>
            </a:br>
            <a:r>
              <a:rPr lang="en" sz="2000" b="1" i="0" u="none" strike="noStrike" cap="none">
                <a:solidFill>
                  <a:srgbClr val="FFC000"/>
                </a:solidFill>
                <a:latin typeface="Proxima Nova"/>
                <a:ea typeface="Proxima Nova"/>
                <a:cs typeface="Proxima Nova"/>
                <a:sym typeface="Proxima Nova"/>
              </a:rPr>
              <a:t>POWER SOURCE</a:t>
            </a:r>
            <a:endParaRPr sz="2000" b="1" i="0" u="none" strike="noStrike" cap="none">
              <a:solidFill>
                <a:srgbClr val="FFC000"/>
              </a:solidFill>
              <a:latin typeface="Proxima Nova"/>
              <a:ea typeface="Proxima Nova"/>
              <a:cs typeface="Proxima Nova"/>
              <a:sym typeface="Proxima Nova"/>
            </a:endParaRPr>
          </a:p>
        </p:txBody>
      </p:sp>
      <p:cxnSp>
        <p:nvCxnSpPr>
          <p:cNvPr id="161" name="Google Shape;161;p18"/>
          <p:cNvCxnSpPr/>
          <p:nvPr/>
        </p:nvCxnSpPr>
        <p:spPr>
          <a:xfrm>
            <a:off x="2822050" y="1210775"/>
            <a:ext cx="0" cy="2672700"/>
          </a:xfrm>
          <a:prstGeom prst="straightConnector1">
            <a:avLst/>
          </a:prstGeom>
          <a:noFill/>
          <a:ln w="19050" cap="flat" cmpd="sng">
            <a:solidFill>
              <a:schemeClr val="lt1"/>
            </a:solidFill>
            <a:prstDash val="solid"/>
            <a:round/>
            <a:headEnd type="none" w="sm" len="sm"/>
            <a:tailEnd type="none" w="sm" len="sm"/>
          </a:ln>
        </p:spPr>
      </p:cxnSp>
      <p:cxnSp>
        <p:nvCxnSpPr>
          <p:cNvPr id="162" name="Google Shape;162;p18"/>
          <p:cNvCxnSpPr/>
          <p:nvPr/>
        </p:nvCxnSpPr>
        <p:spPr>
          <a:xfrm>
            <a:off x="5966375" y="1210775"/>
            <a:ext cx="0" cy="2672700"/>
          </a:xfrm>
          <a:prstGeom prst="straightConnector1">
            <a:avLst/>
          </a:prstGeom>
          <a:noFill/>
          <a:ln w="19050" cap="flat" cmpd="sng">
            <a:solidFill>
              <a:schemeClr val="lt1"/>
            </a:solidFill>
            <a:prstDash val="solid"/>
            <a:round/>
            <a:headEnd type="none" w="sm" len="sm"/>
            <a:tailEnd type="none" w="sm" len="sm"/>
          </a:ln>
        </p:spPr>
      </p:cxnSp>
      <p:sp>
        <p:nvSpPr>
          <p:cNvPr id="163" name="Google Shape;163;p18"/>
          <p:cNvSpPr txBox="1"/>
          <p:nvPr/>
        </p:nvSpPr>
        <p:spPr>
          <a:xfrm>
            <a:off x="389800" y="2979338"/>
            <a:ext cx="2185200" cy="851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1"/>
                </a:solidFill>
                <a:latin typeface="Proxima Nova"/>
                <a:ea typeface="Proxima Nova"/>
                <a:cs typeface="Proxima Nova"/>
                <a:sym typeface="Proxima Nova"/>
              </a:rPr>
              <a:t>Maker Tape</a:t>
            </a:r>
            <a:br>
              <a:rPr lang="en" sz="2000" b="1" i="0" u="none" strike="noStrike" cap="none">
                <a:solidFill>
                  <a:schemeClr val="lt1"/>
                </a:solidFill>
                <a:latin typeface="Proxima Nova"/>
                <a:ea typeface="Proxima Nova"/>
                <a:cs typeface="Proxima Nova"/>
                <a:sym typeface="Proxima Nova"/>
              </a:rPr>
            </a:br>
            <a:r>
              <a:rPr lang="en" sz="2000" b="1" i="0" u="none" strike="noStrike" cap="none">
                <a:solidFill>
                  <a:srgbClr val="FFC000"/>
                </a:solidFill>
                <a:latin typeface="Proxima Nova"/>
                <a:ea typeface="Proxima Nova"/>
                <a:cs typeface="Proxima Nova"/>
                <a:sym typeface="Proxima Nova"/>
              </a:rPr>
              <a:t>PATH </a:t>
            </a:r>
            <a:endParaRPr sz="2444" b="1" i="0" u="none" strike="noStrike" cap="none">
              <a:solidFill>
                <a:srgbClr val="FFC000"/>
              </a:solidFill>
              <a:latin typeface="Proxima Nova"/>
              <a:ea typeface="Proxima Nova"/>
              <a:cs typeface="Proxima Nova"/>
              <a:sym typeface="Proxima Nova"/>
            </a:endParaRPr>
          </a:p>
        </p:txBody>
      </p:sp>
      <p:cxnSp>
        <p:nvCxnSpPr>
          <p:cNvPr id="164" name="Google Shape;164;p18"/>
          <p:cNvCxnSpPr/>
          <p:nvPr/>
        </p:nvCxnSpPr>
        <p:spPr>
          <a:xfrm>
            <a:off x="461200" y="2900075"/>
            <a:ext cx="2042400" cy="0"/>
          </a:xfrm>
          <a:prstGeom prst="straightConnector1">
            <a:avLst/>
          </a:prstGeom>
          <a:noFill/>
          <a:ln w="9525" cap="flat" cmpd="sng">
            <a:solidFill>
              <a:srgbClr val="FFC000"/>
            </a:solidFill>
            <a:prstDash val="solid"/>
            <a:round/>
            <a:headEnd type="none" w="sm" len="sm"/>
            <a:tailEnd type="none" w="sm" len="sm"/>
          </a:ln>
        </p:spPr>
      </p:cxnSp>
      <p:cxnSp>
        <p:nvCxnSpPr>
          <p:cNvPr id="165" name="Google Shape;165;p18"/>
          <p:cNvCxnSpPr/>
          <p:nvPr/>
        </p:nvCxnSpPr>
        <p:spPr>
          <a:xfrm>
            <a:off x="3217850" y="2900075"/>
            <a:ext cx="2042400" cy="0"/>
          </a:xfrm>
          <a:prstGeom prst="straightConnector1">
            <a:avLst/>
          </a:prstGeom>
          <a:noFill/>
          <a:ln w="9525" cap="flat" cmpd="sng">
            <a:solidFill>
              <a:srgbClr val="FFC000"/>
            </a:solidFill>
            <a:prstDash val="solid"/>
            <a:round/>
            <a:headEnd type="none" w="sm" len="sm"/>
            <a:tailEnd type="none" w="sm" len="sm"/>
          </a:ln>
        </p:spPr>
      </p:cxnSp>
      <p:cxnSp>
        <p:nvCxnSpPr>
          <p:cNvPr id="166" name="Google Shape;166;p18"/>
          <p:cNvCxnSpPr/>
          <p:nvPr/>
        </p:nvCxnSpPr>
        <p:spPr>
          <a:xfrm>
            <a:off x="6478775" y="2900075"/>
            <a:ext cx="2042400" cy="0"/>
          </a:xfrm>
          <a:prstGeom prst="straightConnector1">
            <a:avLst/>
          </a:prstGeom>
          <a:noFill/>
          <a:ln w="9525" cap="flat" cmpd="sng">
            <a:solidFill>
              <a:srgbClr val="FFC000"/>
            </a:solidFill>
            <a:prstDash val="solid"/>
            <a:round/>
            <a:headEnd type="none" w="sm" len="sm"/>
            <a:tailEnd type="none" w="sm" len="sm"/>
          </a:ln>
        </p:spPr>
      </p:cxnSp>
    </p:spTree>
  </p:cSld>
  <p:clrMapOvr>
    <a:masterClrMapping/>
  </p:clrMapOvr>
</p:sld>
</file>

<file path=ppt/theme/theme1.xml><?xml version="1.0" encoding="utf-8"?>
<a:theme xmlns:a="http://schemas.openxmlformats.org/drawingml/2006/main" name="WhyMaker and NYPA_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1770</Words>
  <Application>Microsoft Office PowerPoint</Application>
  <PresentationFormat>On-screen Show (16:9)</PresentationFormat>
  <Paragraphs>108</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Proxima Nova</vt:lpstr>
      <vt:lpstr>Arial</vt:lpstr>
      <vt:lpstr>Merriweather Sans</vt:lpstr>
      <vt:lpstr>Calibri</vt:lpstr>
      <vt:lpstr>WhyMaker and NYPA_Template</vt:lpstr>
      <vt:lpstr>Electricity Basics </vt:lpstr>
      <vt:lpstr>PowerPoint Presentation</vt:lpstr>
      <vt:lpstr>PowerPoint Presentation</vt:lpstr>
      <vt:lpstr>PowerPoint Presentation</vt:lpstr>
      <vt:lpstr>What is electricity?</vt:lpstr>
      <vt:lpstr>Ohm’s Law </vt:lpstr>
      <vt:lpstr>New York Skyline lights are turned off.  Let’s build a circuit to turn them back on. </vt:lpstr>
      <vt:lpstr>ACTIVITY 1   New York City Skyline</vt:lpstr>
      <vt:lpstr>PowerPoint Presentation</vt:lpstr>
      <vt:lpstr>PowerPoint Presentation</vt:lpstr>
      <vt:lpstr>Safety</vt:lpstr>
      <vt:lpstr>Let’s Build</vt:lpstr>
      <vt:lpstr>PowerPoint Presentation</vt:lpstr>
      <vt:lpstr>PowerPoint Presentation</vt:lpstr>
      <vt:lpstr>What is a circuit?</vt:lpstr>
      <vt:lpstr>What is the difference between a series and parallel circuit?</vt:lpstr>
      <vt:lpstr>What does Ohm’s Law help us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Basics </dc:title>
  <cp:lastModifiedBy>DeRosa, Alexandra</cp:lastModifiedBy>
  <cp:revision>1</cp:revision>
  <dcterms:modified xsi:type="dcterms:W3CDTF">2023-02-07T15:42:10Z</dcterms:modified>
</cp:coreProperties>
</file>